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vtt" ContentType="text/vt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4.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 id="2147483651" r:id="rId5"/>
  </p:sldMasterIdLst>
  <p:notesMasterIdLst>
    <p:notesMasterId r:id="rId37"/>
  </p:notesMasterIdLst>
  <p:sldIdLst>
    <p:sldId id="258" r:id="rId6"/>
    <p:sldId id="305" r:id="rId7"/>
    <p:sldId id="309" r:id="rId8"/>
    <p:sldId id="307" r:id="rId9"/>
    <p:sldId id="273" r:id="rId10"/>
    <p:sldId id="302" r:id="rId11"/>
    <p:sldId id="295" r:id="rId12"/>
    <p:sldId id="265" r:id="rId13"/>
    <p:sldId id="296" r:id="rId14"/>
    <p:sldId id="293" r:id="rId15"/>
    <p:sldId id="303" r:id="rId16"/>
    <p:sldId id="297" r:id="rId17"/>
    <p:sldId id="271" r:id="rId18"/>
    <p:sldId id="268" r:id="rId19"/>
    <p:sldId id="284" r:id="rId20"/>
    <p:sldId id="308" r:id="rId21"/>
    <p:sldId id="281" r:id="rId22"/>
    <p:sldId id="282" r:id="rId23"/>
    <p:sldId id="287" r:id="rId24"/>
    <p:sldId id="288" r:id="rId25"/>
    <p:sldId id="289" r:id="rId26"/>
    <p:sldId id="290" r:id="rId27"/>
    <p:sldId id="291" r:id="rId28"/>
    <p:sldId id="292" r:id="rId29"/>
    <p:sldId id="299" r:id="rId30"/>
    <p:sldId id="298" r:id="rId31"/>
    <p:sldId id="280" r:id="rId32"/>
    <p:sldId id="304" r:id="rId33"/>
    <p:sldId id="277" r:id="rId34"/>
    <p:sldId id="300" r:id="rId35"/>
    <p:sldId id="310" r:id="rId36"/>
  </p:sldIdLst>
  <p:sldSz cx="12192000" cy="6858000"/>
  <p:notesSz cx="7010400" cy="9296400"/>
  <p:custDataLst>
    <p:tags r:id="rId3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2" roundtripDataSignature="AMtx7miqgGVw2oa+8993I+jqBGvzHq759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17" autoAdjust="0"/>
    <p:restoredTop sz="89322" autoAdjust="0"/>
  </p:normalViewPr>
  <p:slideViewPr>
    <p:cSldViewPr snapToGrid="0">
      <p:cViewPr>
        <p:scale>
          <a:sx n="50" d="100"/>
          <a:sy n="50" d="100"/>
        </p:scale>
        <p:origin x="1396" y="24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customschemas.google.com/relationships/presentationmetadata" Target="meta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gs" Target="tags/tag1.xml"/><Relationship Id="rId46"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track1.vtt>
</file>

<file path=ppt/media/track2.vtt>
</file>

<file path=ppt/media/track3.vtt>
</file>

<file path=ppt/media/track4.vtt>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Captain obvious</a:t>
            </a:r>
          </a:p>
          <a:p>
            <a:r>
              <a:rPr lang="en-US" dirty="0"/>
              <a:t>If you want something done right...?</a:t>
            </a:r>
          </a:p>
          <a:p>
            <a:r>
              <a:rPr lang="en-US" dirty="0"/>
              <a:t>If you want someone to do something...?</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82384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mission and composition make 508 much easier</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8225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SSA started their 508 program in 1995, and even though there was not much that could be done, we’ve always been fixing things for PWDs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48110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Remediation is like a sport...similar to fishing.</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95114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8" name="Google Shape;18;p4"/>
          <p:cNvSpPr txBox="1">
            <a:spLocks noGrp="1"/>
          </p:cNvSpPr>
          <p:nvPr>
            <p:ph type="body" idx="2"/>
          </p:nvPr>
        </p:nvSpPr>
        <p:spPr>
          <a:xfrm>
            <a:off x="533400" y="3124200"/>
            <a:ext cx="531704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Clr>
                <a:schemeClr val="lt1"/>
              </a:buClr>
              <a:buSzPts val="3200"/>
              <a:buNone/>
            </a:pPr>
            <a:endParaRPr lang="en-US" sz="3200"/>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371600"/>
            <a:ext cx="112776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38" name="Google Shape;38;p6"/>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0" name="Google Shape;6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1" name="Google Shape;6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07645410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3">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7">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a:solidFill>
                  <a:srgbClr val="006197"/>
                </a:solidFill>
                <a:latin typeface="Arial"/>
                <a:ea typeface="Arial"/>
                <a:cs typeface="Arial"/>
                <a:sym typeface="Arial"/>
              </a:rPr>
              <a:t>IAAF 2023 / General Services Administration / Federal Deposit Insurance Corporation / Department of Veterans Affairs / U.S. Access Board / Federal CIO Council</a:t>
            </a:r>
            <a:endParaRPr sz="800" b="0" i="0" u="none" strike="noStrike" cap="none">
              <a:solidFill>
                <a:srgbClr val="006197"/>
              </a:solidFill>
              <a:latin typeface="Arial"/>
              <a:ea typeface="Arial"/>
              <a:cs typeface="Arial"/>
              <a:sym typeface="Arial"/>
            </a:endParaRPr>
          </a:p>
        </p:txBody>
      </p: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5" r:id="rId3"/>
    <p:sldLayoutId id="2147483656" r:id="rId4"/>
    <p:sldLayoutId id="2147483657"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3.xml"/><Relationship Id="rId6" Type="http://schemas.openxmlformats.org/officeDocument/2006/relationships/image" Target="../media/image3.png"/><Relationship Id="rId5" Type="http://schemas.microsoft.com/office/2017/04/relationships/track" Target="../media/track1.vtt"/><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video" Target="../media/media2.mp4"/><Relationship Id="rId2" Type="http://schemas.microsoft.com/office/2007/relationships/media" Target="../media/media2.mp4"/><Relationship Id="rId1" Type="http://schemas.openxmlformats.org/officeDocument/2006/relationships/tags" Target="../tags/tag14.xml"/><Relationship Id="rId6" Type="http://schemas.openxmlformats.org/officeDocument/2006/relationships/image" Target="../media/image4.png"/><Relationship Id="rId5" Type="http://schemas.microsoft.com/office/2017/04/relationships/track" Target="../media/track2.vtt"/><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video" Target="../media/media3.mp4"/><Relationship Id="rId2" Type="http://schemas.microsoft.com/office/2007/relationships/media" Target="../media/media3.mp4"/><Relationship Id="rId1" Type="http://schemas.openxmlformats.org/officeDocument/2006/relationships/tags" Target="../tags/tag20.xml"/><Relationship Id="rId6" Type="http://schemas.openxmlformats.org/officeDocument/2006/relationships/image" Target="../media/image7.png"/><Relationship Id="rId5" Type="http://schemas.microsoft.com/office/2017/04/relationships/track" Target="../media/track3.vtt"/><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video" Target="../media/media4.mp4"/><Relationship Id="rId2" Type="http://schemas.microsoft.com/office/2007/relationships/media" Target="../media/media4.mp4"/><Relationship Id="rId1" Type="http://schemas.openxmlformats.org/officeDocument/2006/relationships/tags" Target="../tags/tag21.xml"/><Relationship Id="rId6" Type="http://schemas.openxmlformats.org/officeDocument/2006/relationships/image" Target="../media/image8.png"/><Relationship Id="rId5" Type="http://schemas.microsoft.com/office/2017/04/relationships/track" Target="../media/track4.vtt"/><Relationship Id="rId4"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27.xml.rels><?xml version="1.0" encoding="UTF-8" standalone="yes"?>
<Relationships xmlns="http://schemas.openxmlformats.org/package/2006/relationships"><Relationship Id="rId3" Type="http://schemas.openxmlformats.org/officeDocument/2006/relationships/hyperlink" Target="https://www.w3.org/WAI/ARIA/apg/" TargetMode="Externa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BE24B-FAD3-BFFF-D983-0F794869E904}"/>
              </a:ext>
            </a:extLst>
          </p:cNvPr>
          <p:cNvSpPr>
            <a:spLocks noGrp="1"/>
          </p:cNvSpPr>
          <p:nvPr>
            <p:ph type="title"/>
          </p:nvPr>
        </p:nvSpPr>
        <p:spPr>
          <a:xfrm>
            <a:off x="533400" y="1530220"/>
            <a:ext cx="10058400" cy="849086"/>
          </a:xfrm>
        </p:spPr>
        <p:txBody>
          <a:bodyPr/>
          <a:lstStyle/>
          <a:p>
            <a:r>
              <a:rPr lang="en-US" dirty="0"/>
              <a:t>Remediation</a:t>
            </a:r>
          </a:p>
        </p:txBody>
      </p:sp>
      <p:sp>
        <p:nvSpPr>
          <p:cNvPr id="3" name="Text Placeholder 2">
            <a:extLst>
              <a:ext uri="{FF2B5EF4-FFF2-40B4-BE49-F238E27FC236}">
                <a16:creationId xmlns:a16="http://schemas.microsoft.com/office/drawing/2014/main" id="{C2116E1B-F07B-F25A-8298-4FEB9B4F7532}"/>
              </a:ext>
            </a:extLst>
          </p:cNvPr>
          <p:cNvSpPr>
            <a:spLocks noGrp="1"/>
          </p:cNvSpPr>
          <p:nvPr>
            <p:ph type="body" idx="1"/>
          </p:nvPr>
        </p:nvSpPr>
        <p:spPr>
          <a:xfrm>
            <a:off x="279918" y="2109069"/>
            <a:ext cx="10311882" cy="849087"/>
          </a:xfrm>
        </p:spPr>
        <p:txBody>
          <a:bodyPr/>
          <a:lstStyle/>
          <a:p>
            <a:r>
              <a:rPr lang="en-US"/>
              <a:t>Next Step in an Effective Program</a:t>
            </a:r>
          </a:p>
        </p:txBody>
      </p:sp>
      <p:sp>
        <p:nvSpPr>
          <p:cNvPr id="6" name="Text Placeholder 5">
            <a:extLst>
              <a:ext uri="{FF2B5EF4-FFF2-40B4-BE49-F238E27FC236}">
                <a16:creationId xmlns:a16="http://schemas.microsoft.com/office/drawing/2014/main" id="{F5F7E61E-4481-F210-25C5-FB114AC67494}"/>
              </a:ext>
            </a:extLst>
          </p:cNvPr>
          <p:cNvSpPr>
            <a:spLocks noGrp="1"/>
          </p:cNvSpPr>
          <p:nvPr>
            <p:ph type="body" idx="4"/>
          </p:nvPr>
        </p:nvSpPr>
        <p:spPr/>
        <p:txBody>
          <a:bodyPr/>
          <a:lstStyle/>
          <a:p>
            <a:r>
              <a:rPr lang="en-US"/>
              <a:t>Pierce Crowell</a:t>
            </a:r>
          </a:p>
        </p:txBody>
      </p:sp>
      <p:sp>
        <p:nvSpPr>
          <p:cNvPr id="5" name="Text Placeholder 4">
            <a:extLst>
              <a:ext uri="{FF2B5EF4-FFF2-40B4-BE49-F238E27FC236}">
                <a16:creationId xmlns:a16="http://schemas.microsoft.com/office/drawing/2014/main" id="{0BD70DD7-C3B6-2107-8CC7-A86F2888ECF9}"/>
              </a:ext>
            </a:extLst>
          </p:cNvPr>
          <p:cNvSpPr>
            <a:spLocks noGrp="1"/>
          </p:cNvSpPr>
          <p:nvPr>
            <p:ph type="body" idx="3"/>
          </p:nvPr>
        </p:nvSpPr>
        <p:spPr>
          <a:xfrm>
            <a:off x="533400" y="5833570"/>
            <a:ext cx="11049000" cy="533400"/>
          </a:xfrm>
        </p:spPr>
        <p:txBody>
          <a:bodyPr/>
          <a:lstStyle/>
          <a:p>
            <a:r>
              <a:rPr lang="en-US"/>
              <a:t>Social Security Administration</a:t>
            </a:r>
          </a:p>
        </p:txBody>
      </p:sp>
    </p:spTree>
    <p:custDataLst>
      <p:tags r:id="rId1"/>
    </p:custDataLst>
    <p:extLst>
      <p:ext uri="{BB962C8B-B14F-4D97-AF65-F5344CB8AC3E}">
        <p14:creationId xmlns:p14="http://schemas.microsoft.com/office/powerpoint/2010/main" val="224005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The Formula: Remediation Instructions</a:t>
            </a:r>
            <a:endParaRPr lang="en-US" b="0"/>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sz="4000" dirty="0"/>
              <a:t>Tie back to the issue (optional)</a:t>
            </a:r>
          </a:p>
          <a:p>
            <a:endParaRPr lang="en-US" sz="4000" dirty="0"/>
          </a:p>
          <a:p>
            <a:endParaRPr lang="en-US" sz="4000" dirty="0"/>
          </a:p>
          <a:p>
            <a:r>
              <a:rPr lang="en-US" sz="4000" dirty="0"/>
              <a:t>Instructions (add/remove/edit)</a:t>
            </a:r>
            <a:endParaRPr lang="en-US" sz="2400" dirty="0"/>
          </a:p>
          <a:p>
            <a:pPr marL="50800" indent="0">
              <a:buNone/>
            </a:pPr>
            <a:endParaRPr lang="en-US" sz="2200" dirty="0"/>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custDataLst>
      <p:tags r:id="rId1"/>
    </p:custDataLst>
    <p:extLst>
      <p:ext uri="{BB962C8B-B14F-4D97-AF65-F5344CB8AC3E}">
        <p14:creationId xmlns:p14="http://schemas.microsoft.com/office/powerpoint/2010/main" val="259765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The Formula: Remediation Instructions</a:t>
            </a:r>
            <a:endParaRPr lang="en-US" b="0"/>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sz="2400" dirty="0"/>
              <a:t>Consistent terms</a:t>
            </a:r>
          </a:p>
          <a:p>
            <a:pPr lvl="1"/>
            <a:r>
              <a:rPr lang="en-US" dirty="0"/>
              <a:t>Tag (element), attribute, value, associate, etc.</a:t>
            </a:r>
            <a:endParaRPr lang="en-US" sz="2200" dirty="0"/>
          </a:p>
          <a:p>
            <a:pPr lvl="1"/>
            <a:r>
              <a:rPr lang="en-US" sz="2200" dirty="0"/>
              <a:t>Use &lt;tag&gt; marks</a:t>
            </a:r>
          </a:p>
          <a:p>
            <a:pPr lvl="1"/>
            <a:r>
              <a:rPr lang="en-US" sz="2200" dirty="0"/>
              <a:t>[attribute brackets]</a:t>
            </a:r>
          </a:p>
          <a:p>
            <a:pPr lvl="1"/>
            <a:r>
              <a:rPr lang="en-US" sz="2200" dirty="0"/>
              <a:t>“values in quotes”</a:t>
            </a:r>
          </a:p>
          <a:p>
            <a:pPr lvl="1"/>
            <a:r>
              <a:rPr lang="en-US" sz="2200" dirty="0"/>
              <a:t>Show the resulting HTML (to be code)</a:t>
            </a:r>
          </a:p>
          <a:p>
            <a:r>
              <a:rPr lang="en-US" sz="2400" dirty="0"/>
              <a:t>Just enough</a:t>
            </a:r>
          </a:p>
          <a:p>
            <a:pPr lvl="1"/>
            <a:r>
              <a:rPr lang="en-US" sz="2200" dirty="0"/>
              <a:t>Instruct, but don’t teach</a:t>
            </a:r>
          </a:p>
          <a:p>
            <a:pPr lvl="1"/>
            <a:r>
              <a:rPr lang="en-US" sz="2200" dirty="0"/>
              <a:t>Validate your instructions</a:t>
            </a:r>
          </a:p>
          <a:p>
            <a:pPr lvl="1"/>
            <a:r>
              <a:rPr lang="en-US" sz="2200" dirty="0"/>
              <a:t>No options (Highlander Rule)</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custDataLst>
      <p:tags r:id="rId1"/>
    </p:custDataLst>
    <p:extLst>
      <p:ext uri="{BB962C8B-B14F-4D97-AF65-F5344CB8AC3E}">
        <p14:creationId xmlns:p14="http://schemas.microsoft.com/office/powerpoint/2010/main" val="2871474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7B28C-5C2F-83D3-D96D-EBBA48E29BAE}"/>
              </a:ext>
            </a:extLst>
          </p:cNvPr>
          <p:cNvSpPr>
            <a:spLocks noGrp="1"/>
          </p:cNvSpPr>
          <p:nvPr>
            <p:ph type="title"/>
          </p:nvPr>
        </p:nvSpPr>
        <p:spPr/>
        <p:txBody>
          <a:bodyPr/>
          <a:lstStyle/>
          <a:p>
            <a:r>
              <a:rPr lang="en-US" dirty="0"/>
              <a:t>ANDI Demo Page Video</a:t>
            </a:r>
          </a:p>
        </p:txBody>
      </p:sp>
      <p:pic>
        <p:nvPicPr>
          <p:cNvPr id="4" name="2023-10-02_16-10-47__ANDI-DemoPage" descr="Video on how to access ANDI install page">
            <a:hlinkClick r:id="" action="ppaction://media"/>
            <a:extLst>
              <a:ext uri="{FF2B5EF4-FFF2-40B4-BE49-F238E27FC236}">
                <a16:creationId xmlns:a16="http://schemas.microsoft.com/office/drawing/2014/main" id="{69904702-4F3B-98DF-EE3D-8E9CDB83CABB}"/>
              </a:ext>
            </a:extLst>
          </p:cNvPr>
          <p:cNvPicPr>
            <a:picLocks noChangeAspect="1"/>
          </p:cNvPicPr>
          <p:nvPr>
            <a:videoFile r:link="rId3"/>
            <p:extLst>
              <p:ext uri="{DAA4B4D4-6D71-4841-9C94-3DE7FCFB9230}">
                <p14:media xmlns:p14="http://schemas.microsoft.com/office/powerpoint/2010/main" r:embed="rId2">
                  <p14:extLst>
                    <p:ext uri="{3AFAAA56-56D3-431D-BCD4-E75A35582382}">
                      <p173:tracksInfo xmlns:p173="http://schemas.microsoft.com/office/powerpoint/2017/3/main" displayLoc="media">
                        <p173:trackLst>
                          <p173:track id="{A9EDAEB6-FB99-410E-8253-3A05FFF12354}" label="2023-10-02_16-10-47__ANDI-DemoPage" lang="" r:embed="rId5"/>
                        </p173:trackLst>
                      </p173:tracksInfo>
                    </p:ext>
                  </p14:extLst>
                </p14:media>
              </p:ext>
            </p:extLst>
          </p:nvPr>
        </p:nvPicPr>
        <p:blipFill>
          <a:blip r:embed="rId6"/>
          <a:stretch>
            <a:fillRect/>
          </a:stretch>
        </p:blipFill>
        <p:spPr>
          <a:xfrm>
            <a:off x="0" y="73551"/>
            <a:ext cx="12192000" cy="6705600"/>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custDataLst>
      <p:tags r:id="rId1"/>
    </p:custDataLst>
    <p:extLst>
      <p:ext uri="{BB962C8B-B14F-4D97-AF65-F5344CB8AC3E}">
        <p14:creationId xmlns:p14="http://schemas.microsoft.com/office/powerpoint/2010/main" val="1454161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4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dirty="0"/>
              <a:t>Street Address Fix Video One</a:t>
            </a:r>
          </a:p>
        </p:txBody>
      </p:sp>
      <p:pic>
        <p:nvPicPr>
          <p:cNvPr id="4" name="2023-09-26_16-31-05__StreetFix-ANDI" descr="How to load the ANDI Demonstration Page">
            <a:hlinkClick r:id="" action="ppaction://media"/>
            <a:extLst>
              <a:ext uri="{FF2B5EF4-FFF2-40B4-BE49-F238E27FC236}">
                <a16:creationId xmlns:a16="http://schemas.microsoft.com/office/drawing/2014/main" id="{6F50D87C-1FF2-8A9B-2AC7-224AEF00E815}"/>
              </a:ext>
            </a:extLst>
          </p:cNvPr>
          <p:cNvPicPr>
            <a:picLocks noChangeAspect="1"/>
          </p:cNvPicPr>
          <p:nvPr>
            <a:videoFile r:link="rId3"/>
            <p:extLst>
              <p:ext uri="{DAA4B4D4-6D71-4841-9C94-3DE7FCFB9230}">
                <p14:media xmlns:p14="http://schemas.microsoft.com/office/powerpoint/2010/main" r:embed="rId2">
                  <p14:extLst>
                    <p:ext uri="{3AFAAA56-56D3-431D-BCD4-E75A35582382}">
                      <p173:tracksInfo xmlns:p173="http://schemas.microsoft.com/office/powerpoint/2017/3/main" displayLoc="media">
                        <p173:trackLst>
                          <p173:track id="{3C512BA9-99FC-40D0-95F7-4197BE18845D}" label="2023-09-26_16-31-05__StreetFix-ANDI" lang="" r:embed="rId5"/>
                        </p173:trackLst>
                      </p173:tracksInfo>
                    </p:ext>
                  </p14:extLst>
                </p14:media>
              </p:ext>
            </p:extLst>
          </p:nvPr>
        </p:nvPicPr>
        <p:blipFill>
          <a:blip r:embed="rId6"/>
          <a:stretch>
            <a:fillRect/>
          </a:stretch>
        </p:blipFill>
        <p:spPr>
          <a:xfrm>
            <a:off x="0" y="68262"/>
            <a:ext cx="12192000" cy="6721475"/>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custDataLst>
      <p:tags r:id="rId1"/>
    </p:custDataLst>
    <p:extLst>
      <p:ext uri="{BB962C8B-B14F-4D97-AF65-F5344CB8AC3E}">
        <p14:creationId xmlns:p14="http://schemas.microsoft.com/office/powerpoint/2010/main" val="45831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8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Text Element with No Accessible Name</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t>Pass Condition:</a:t>
            </a:r>
          </a:p>
          <a:p>
            <a:pPr lvl="1"/>
            <a:r>
              <a:rPr lang="en-US" dirty="0"/>
              <a:t>All instructions and cues are related to their respective input components.</a:t>
            </a:r>
          </a:p>
          <a:p>
            <a:r>
              <a:rPr lang="en-US" dirty="0"/>
              <a:t>Defect Description:</a:t>
            </a:r>
          </a:p>
          <a:p>
            <a:pPr lvl="1"/>
            <a:r>
              <a:rPr lang="en-US" dirty="0"/>
              <a:t>The Street address text field has no accessible name or description.  People who are blind and some users with low vision will have difficulty navigating to and using this text field.</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custDataLst>
      <p:tags r:id="rId1"/>
    </p:custDataLst>
    <p:extLst>
      <p:ext uri="{BB962C8B-B14F-4D97-AF65-F5344CB8AC3E}">
        <p14:creationId xmlns:p14="http://schemas.microsoft.com/office/powerpoint/2010/main" val="2840073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Anatomy of Remediation Instructions</a:t>
            </a:r>
            <a:endParaRPr lang="en-US" b="0"/>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sz="2400" dirty="0"/>
              <a:t>Tie back to the issue (optional)</a:t>
            </a:r>
          </a:p>
          <a:p>
            <a:pPr lvl="1"/>
            <a:r>
              <a:rPr lang="en-US" sz="2200" dirty="0"/>
              <a:t>To associate the &lt;label&gt; text with its &lt;input&gt; element...</a:t>
            </a:r>
          </a:p>
          <a:p>
            <a:endParaRPr lang="en-US" sz="2400" dirty="0"/>
          </a:p>
          <a:p>
            <a:r>
              <a:rPr lang="en-US" sz="2400" dirty="0"/>
              <a:t>Instructions (a</a:t>
            </a:r>
            <a:r>
              <a:rPr lang="en-US" sz="2200" dirty="0"/>
              <a:t>dd)</a:t>
            </a:r>
          </a:p>
          <a:p>
            <a:pPr lvl="1"/>
            <a:r>
              <a:rPr lang="en-US" sz="2200" dirty="0"/>
              <a:t>[for=“</a:t>
            </a:r>
            <a:r>
              <a:rPr lang="en-US" sz="2200" dirty="0" err="1"/>
              <a:t>ra</a:t>
            </a:r>
            <a:r>
              <a:rPr lang="en-US" sz="2200" dirty="0"/>
              <a:t>-street”]</a:t>
            </a:r>
            <a:endParaRPr lang="en-US" dirty="0"/>
          </a:p>
          <a:p>
            <a:pPr lvl="1"/>
            <a:r>
              <a:rPr lang="en-US" sz="2200" dirty="0"/>
              <a:t>...to the &lt;label&gt; tag</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Tree>
    <p:custDataLst>
      <p:tags r:id="rId1"/>
    </p:custDataLst>
    <p:extLst>
      <p:ext uri="{BB962C8B-B14F-4D97-AF65-F5344CB8AC3E}">
        <p14:creationId xmlns:p14="http://schemas.microsoft.com/office/powerpoint/2010/main" val="204546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Text Element with No Accessible Name</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t>Pass Condition:</a:t>
            </a:r>
          </a:p>
          <a:p>
            <a:pPr lvl="1"/>
            <a:r>
              <a:rPr lang="en-US" dirty="0"/>
              <a:t>All instructions and cues are related to their respective input components.</a:t>
            </a:r>
          </a:p>
          <a:p>
            <a:r>
              <a:rPr lang="en-US" dirty="0"/>
              <a:t>Defect Description:</a:t>
            </a:r>
          </a:p>
          <a:p>
            <a:pPr lvl="1"/>
            <a:r>
              <a:rPr lang="en-US" dirty="0"/>
              <a:t>The Street address text field has no accessible name or description.  People who are blind and some users with low vision will have difficulty navigating to and using this text field.</a:t>
            </a:r>
          </a:p>
          <a:p>
            <a:r>
              <a:rPr lang="en-US" dirty="0"/>
              <a:t>Remediation:</a:t>
            </a:r>
          </a:p>
          <a:p>
            <a:pPr lvl="1"/>
            <a:r>
              <a:rPr lang="en-US" dirty="0"/>
              <a:t>To associate the &lt;label&gt; text with its &lt;input&gt; element, add [for=“</a:t>
            </a:r>
            <a:r>
              <a:rPr lang="en-US" dirty="0" err="1"/>
              <a:t>ra</a:t>
            </a:r>
            <a:r>
              <a:rPr lang="en-US" dirty="0"/>
              <a:t>-street”] to the &lt;label&gt; tag.</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Tree>
    <p:custDataLst>
      <p:tags r:id="rId1"/>
    </p:custDataLst>
    <p:extLst>
      <p:ext uri="{BB962C8B-B14F-4D97-AF65-F5344CB8AC3E}">
        <p14:creationId xmlns:p14="http://schemas.microsoft.com/office/powerpoint/2010/main" val="4058213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Text Element with No Accessible Name</a:t>
            </a:r>
          </a:p>
        </p:txBody>
      </p:sp>
      <p:pic>
        <p:nvPicPr>
          <p:cNvPr id="1028" name="Picture 4" descr="ANDI demonstration page with a Danger Alert on the Street address text field.  The Alert reads, &quot;Textbox has no accessible name, associated &lt;label&gt;. or [title].&quot;">
            <a:extLst>
              <a:ext uri="{FF2B5EF4-FFF2-40B4-BE49-F238E27FC236}">
                <a16:creationId xmlns:a16="http://schemas.microsoft.com/office/drawing/2014/main" id="{00E40D0D-26A7-1283-A367-1DABB78EE6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5235" y="1061521"/>
            <a:ext cx="9695866" cy="534697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Tree>
    <p:custDataLst>
      <p:tags r:id="rId1"/>
    </p:custDataLst>
    <p:extLst>
      <p:ext uri="{BB962C8B-B14F-4D97-AF65-F5344CB8AC3E}">
        <p14:creationId xmlns:p14="http://schemas.microsoft.com/office/powerpoint/2010/main" val="14090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Text Element with No Accessible Name</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pic>
        <p:nvPicPr>
          <p:cNvPr id="3" name="Picture 2" descr="ANDI demonstration page with the Street address text field programmatically associated with its &lt;label&gt;.  A callout box reads, &quot;Add the attribute [for =ra-street] to the &lt;label&gt; tag">
            <a:extLst>
              <a:ext uri="{FF2B5EF4-FFF2-40B4-BE49-F238E27FC236}">
                <a16:creationId xmlns:a16="http://schemas.microsoft.com/office/drawing/2014/main" id="{49A069D3-2BD8-6178-0C93-A6AF057C2288}"/>
              </a:ext>
            </a:extLst>
          </p:cNvPr>
          <p:cNvPicPr>
            <a:picLocks noChangeAspect="1"/>
          </p:cNvPicPr>
          <p:nvPr/>
        </p:nvPicPr>
        <p:blipFill>
          <a:blip r:embed="rId3"/>
          <a:stretch>
            <a:fillRect/>
          </a:stretch>
        </p:blipFill>
        <p:spPr>
          <a:xfrm>
            <a:off x="1208385" y="1071716"/>
            <a:ext cx="9501697" cy="5309419"/>
          </a:xfrm>
          <a:prstGeom prst="rect">
            <a:avLst/>
          </a:prstGeom>
        </p:spPr>
      </p:pic>
    </p:spTree>
    <p:custDataLst>
      <p:tags r:id="rId1"/>
    </p:custDataLst>
    <p:extLst>
      <p:ext uri="{BB962C8B-B14F-4D97-AF65-F5344CB8AC3E}">
        <p14:creationId xmlns:p14="http://schemas.microsoft.com/office/powerpoint/2010/main" val="554412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b="0" dirty="0"/>
              <a:t>Billing Address Fix Video One</a:t>
            </a:r>
          </a:p>
        </p:txBody>
      </p:sp>
      <p:pic>
        <p:nvPicPr>
          <p:cNvPr id="4" name="2023-09-29_14-10-36__Billing-ANDI" descr="Test page in ANDI displaying the ANDI output for Street address text box.">
            <a:hlinkClick r:id="" action="ppaction://media"/>
            <a:extLst>
              <a:ext uri="{FF2B5EF4-FFF2-40B4-BE49-F238E27FC236}">
                <a16:creationId xmlns:a16="http://schemas.microsoft.com/office/drawing/2014/main" id="{F17E244A-A0AD-C873-1DDC-65DC47BD239D}"/>
              </a:ext>
            </a:extLst>
          </p:cNvPr>
          <p:cNvPicPr>
            <a:picLocks noChangeAspect="1"/>
          </p:cNvPicPr>
          <p:nvPr>
            <a:videoFile r:link="rId3"/>
            <p:extLst>
              <p:ext uri="{DAA4B4D4-6D71-4841-9C94-3DE7FCFB9230}">
                <p14:media xmlns:p14="http://schemas.microsoft.com/office/powerpoint/2010/main" r:embed="rId2">
                  <p14:extLst>
                    <p:ext uri="{3AFAAA56-56D3-431D-BCD4-E75A35582382}">
                      <p173:tracksInfo xmlns:p173="http://schemas.microsoft.com/office/powerpoint/2017/3/main" displayLoc="media">
                        <p173:trackLst>
                          <p173:track id="{EBBCE01F-4100-4F9F-9B8E-35B8B1FC27F2}" label="2023-09-29_14-10-36__Billing-ANDI" lang="" r:embed="rId5"/>
                        </p173:trackLst>
                      </p173:tracksInfo>
                    </p:ext>
                  </p14:extLst>
                </p14:media>
              </p:ext>
            </p:extLst>
          </p:nvPr>
        </p:nvPicPr>
        <p:blipFill>
          <a:blip r:embed="rId6"/>
          <a:stretch>
            <a:fillRect/>
          </a:stretch>
        </p:blipFill>
        <p:spPr>
          <a:xfrm>
            <a:off x="0" y="76200"/>
            <a:ext cx="12192000" cy="6705600"/>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Tree>
    <p:custDataLst>
      <p:tags r:id="rId1"/>
    </p:custDataLst>
    <p:extLst>
      <p:ext uri="{BB962C8B-B14F-4D97-AF65-F5344CB8AC3E}">
        <p14:creationId xmlns:p14="http://schemas.microsoft.com/office/powerpoint/2010/main" val="3584557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1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p:cNvSpPr>
          <p:nvPr/>
        </p:nvSpPr>
        <p:spPr>
          <a:xfrm>
            <a:off x="457200" y="317405"/>
            <a:ext cx="10515600" cy="457200"/>
          </a:xfrm>
          <a:prstGeom prst="rect">
            <a:avLst/>
          </a:prstGeom>
          <a:noFill/>
          <a:ln>
            <a:noFill/>
            <a:prstDash/>
          </a:ln>
          <a:effectLst/>
        </p:spPr>
        <p:txBody>
          <a:bodyPr rot="0" spcFirstLastPara="1" vertOverflow="overflow" horzOverflow="overflow" vert="horz" wrap="square" lIns="0" tIns="4570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90000"/>
              </a:lnSpc>
              <a:spcBef>
                <a:spcPts val="0"/>
              </a:spcBef>
              <a:spcAft>
                <a:spcPts val="0"/>
              </a:spcAft>
              <a:buClr>
                <a:srgbClr val="000000"/>
              </a:buClr>
              <a:buSzPts val="1400"/>
              <a:buFont typeface="Arial"/>
              <a:buNone/>
              <a:tabLst/>
              <a:defRPr/>
            </a:pPr>
            <a:r>
              <a:rPr kumimoji="0" lang="en-US" sz="3000" b="1" i="0" u="none" strike="noStrike" kern="0" cap="none" spc="0" normalizeH="0" baseline="0" noProof="0">
                <a:ln>
                  <a:noFill/>
                </a:ln>
                <a:solidFill>
                  <a:schemeClr val="lt1"/>
                </a:solidFill>
                <a:effectLst/>
                <a:uLnTx/>
                <a:uFillTx/>
                <a:latin typeface="Arial"/>
                <a:ea typeface="Arial"/>
                <a:cs typeface="Arial"/>
                <a:sym typeface="Arial"/>
              </a:rPr>
              <a:t>Introduction</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title" idx="4294967295"/>
          </p:nvPr>
        </p:nvSpPr>
        <p:spPr>
          <a:xfrm>
            <a:off x="457200" y="1371600"/>
            <a:ext cx="11277600" cy="4937125"/>
          </a:xfrm>
          <a:prstGeom prst="rect">
            <a:avLst/>
          </a:prstGeom>
          <a:noFill/>
          <a:ln>
            <a:noFill/>
            <a:prstDash/>
          </a:ln>
          <a:effectLst/>
        </p:spPr>
        <p:txBody>
          <a:bodyPr rot="0" spcFirstLastPara="1" vertOverflow="overflow" horzOverflow="overflow" vert="horz" wrap="square" lIns="91425" tIns="45700" rIns="91425" bIns="45700" numCol="1" spcCol="0" rtlCol="0" fromWordArt="0" anchor="t" anchorCtr="0" forceAA="0" compatLnSpc="1">
            <a:prstTxWarp prst="textNoShape">
              <a:avLst/>
            </a:prstTxWarp>
            <a:noAutofit/>
          </a:bodyPr>
          <a:lstStyle/>
          <a:p>
            <a:pPr marL="457200" marR="0" lvl="0" indent="-406400" algn="l" defTabSz="914400" rtl="0" eaLnBrk="1" fontAlgn="auto" latinLnBrk="0" hangingPunct="1">
              <a:lnSpc>
                <a:spcPct val="100000"/>
              </a:lnSpc>
              <a:spcBef>
                <a:spcPts val="700"/>
              </a:spcBef>
              <a:spcAft>
                <a:spcPts val="0"/>
              </a:spcAft>
              <a:buClr>
                <a:srgbClr val="006197"/>
              </a:buClr>
              <a:buSzPts val="2800"/>
              <a:buFont typeface="Noto Sans Symbols"/>
              <a:buChar char="▪"/>
              <a:tabLst/>
              <a:defRPr/>
            </a:pPr>
            <a:r>
              <a:rPr kumimoji="0" lang="en-US" sz="2800" b="0" i="0" u="none" strike="noStrike" kern="0" cap="none" spc="0" normalizeH="0" baseline="0" noProof="0" dirty="0">
                <a:ln>
                  <a:noFill/>
                </a:ln>
                <a:solidFill>
                  <a:srgbClr val="006197"/>
                </a:solidFill>
                <a:effectLst/>
                <a:uLnTx/>
                <a:uFillTx/>
                <a:latin typeface="Arial"/>
                <a:ea typeface="Arial"/>
                <a:cs typeface="Arial"/>
                <a:sym typeface="Arial"/>
              </a:rPr>
              <a:t>SSA Section 508 Program</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Inclusive culture</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Executive sponsorship </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Lifecycle processes require testing</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Embed 508 SMEs in high priority projects</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Teams regularly seek design, development, and policy advice</a:t>
            </a:r>
          </a:p>
          <a:p>
            <a:pPr marL="914400" marR="0" lvl="1" indent="-393700" algn="l" defTabSz="914400" rtl="0" eaLnBrk="1" fontAlgn="auto" latinLnBrk="0" hangingPunct="1">
              <a:lnSpc>
                <a:spcPct val="100000"/>
              </a:lnSpc>
              <a:spcBef>
                <a:spcPts val="700"/>
              </a:spcBef>
              <a:spcAft>
                <a:spcPts val="0"/>
              </a:spcAft>
              <a:buClr>
                <a:srgbClr val="006197"/>
              </a:buClr>
              <a:buSzPts val="2600"/>
              <a:buFont typeface="Noto Sans Symbols"/>
              <a:buChar char="▪"/>
              <a:tabLst/>
              <a:defRPr/>
            </a:pPr>
            <a:r>
              <a:rPr kumimoji="0" lang="en-US" sz="2600" b="0" i="0" u="none" strike="noStrike" kern="0" cap="none" spc="0" normalizeH="0" baseline="0" noProof="0" dirty="0">
                <a:ln>
                  <a:noFill/>
                </a:ln>
                <a:solidFill>
                  <a:srgbClr val="006197"/>
                </a:solidFill>
                <a:effectLst/>
                <a:uLnTx/>
                <a:uFillTx/>
                <a:latin typeface="Arial"/>
                <a:ea typeface="Arial"/>
                <a:cs typeface="Arial"/>
                <a:sym typeface="Wingdings" panose="05000000000000000000" pitchFamily="2" charset="2"/>
              </a:rPr>
              <a:t>Everything is tracked and we can see trends in our metrics</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custDataLst>
      <p:tags r:id="rId1"/>
    </p:custDataLst>
    <p:extLst>
      <p:ext uri="{BB962C8B-B14F-4D97-AF65-F5344CB8AC3E}">
        <p14:creationId xmlns:p14="http://schemas.microsoft.com/office/powerpoint/2010/main" val="2863974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7983E8-0827-881C-7E5E-8A46E4D92822}"/>
              </a:ext>
            </a:extLst>
          </p:cNvPr>
          <p:cNvSpPr>
            <a:spLocks noGrp="1"/>
          </p:cNvSpPr>
          <p:nvPr>
            <p:ph type="title"/>
          </p:nvPr>
        </p:nvSpPr>
        <p:spPr/>
        <p:txBody>
          <a:bodyPr/>
          <a:lstStyle/>
          <a:p>
            <a:r>
              <a:rPr lang="en-US" dirty="0"/>
              <a:t>Billing Address Fix Video Two</a:t>
            </a:r>
          </a:p>
        </p:txBody>
      </p:sp>
      <p:sp>
        <p:nvSpPr>
          <p:cNvPr id="5" name="Slide Number Placeholder 4">
            <a:extLst>
              <a:ext uri="{FF2B5EF4-FFF2-40B4-BE49-F238E27FC236}">
                <a16:creationId xmlns:a16="http://schemas.microsoft.com/office/drawing/2014/main" id="{234A2E8A-2D6F-0608-07AB-5B672A7BFBF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pic>
        <p:nvPicPr>
          <p:cNvPr id="2" name="2023-09-29_15-13-37__Billing-DOM" descr="Test page in ANDI displaying the DOM (Document Object Model) ">
            <a:hlinkClick r:id="" action="ppaction://media"/>
            <a:extLst>
              <a:ext uri="{FF2B5EF4-FFF2-40B4-BE49-F238E27FC236}">
                <a16:creationId xmlns:a16="http://schemas.microsoft.com/office/drawing/2014/main" id="{3D6E51D3-DBD9-F0EA-4AAF-EACF231F0444}"/>
              </a:ext>
            </a:extLst>
          </p:cNvPr>
          <p:cNvPicPr>
            <a:picLocks noChangeAspect="1"/>
          </p:cNvPicPr>
          <p:nvPr>
            <a:videoFile r:link="rId3"/>
            <p:extLst>
              <p:ext uri="{DAA4B4D4-6D71-4841-9C94-3DE7FCFB9230}">
                <p14:media xmlns:p14="http://schemas.microsoft.com/office/powerpoint/2010/main" r:embed="rId2">
                  <p14:extLst>
                    <p:ext uri="{3AFAAA56-56D3-431D-BCD4-E75A35582382}">
                      <p173:tracksInfo xmlns:p173="http://schemas.microsoft.com/office/powerpoint/2017/3/main" displayLoc="media">
                        <p173:trackLst>
                          <p173:track id="{D61219DE-D1BE-4424-A9CF-77C933D0BBD7}" label="2023-09-29_15-13-37__Billing-DOM" lang="" r:embed="rId5"/>
                        </p173:trackLst>
                      </p173:tracksInfo>
                    </p:ext>
                  </p14:extLst>
                </p14:media>
              </p:ext>
            </p:extLst>
          </p:nvPr>
        </p:nvPicPr>
        <p:blipFill>
          <a:blip r:embed="rId6"/>
          <a:stretch>
            <a:fillRect/>
          </a:stretch>
        </p:blipFill>
        <p:spPr>
          <a:xfrm>
            <a:off x="0" y="76200"/>
            <a:ext cx="12192000" cy="6705600"/>
          </a:xfrm>
          <a:prstGeom prst="rect">
            <a:avLst/>
          </a:prstGeom>
        </p:spPr>
      </p:pic>
    </p:spTree>
    <p:custDataLst>
      <p:tags r:id="rId1"/>
    </p:custDataLst>
    <p:extLst>
      <p:ext uri="{BB962C8B-B14F-4D97-AF65-F5344CB8AC3E}">
        <p14:creationId xmlns:p14="http://schemas.microsoft.com/office/powerpoint/2010/main" val="84179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38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Grouping Not Identified and With No Accessible Name</a:t>
            </a:r>
            <a:endParaRPr lang="en-US" b="0"/>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sz="2400" dirty="0"/>
              <a:t>Pass Condition:</a:t>
            </a:r>
          </a:p>
          <a:p>
            <a:pPr lvl="1"/>
            <a:r>
              <a:rPr lang="en-US" sz="2400" dirty="0"/>
              <a:t>All instructions and cues are related to their respective input components.</a:t>
            </a:r>
          </a:p>
          <a:p>
            <a:r>
              <a:rPr lang="en-US" sz="2400" dirty="0"/>
              <a:t>Defect Description:</a:t>
            </a:r>
          </a:p>
          <a:p>
            <a:pPr lvl="1"/>
            <a:r>
              <a:rPr lang="en-US" sz="2400" dirty="0"/>
              <a:t>The text “Billing Address” should be associated with the three elements below. Without this association, screen reader users will have difficulty entering the correct data.</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Tree>
    <p:custDataLst>
      <p:tags r:id="rId1"/>
    </p:custDataLst>
    <p:extLst>
      <p:ext uri="{BB962C8B-B14F-4D97-AF65-F5344CB8AC3E}">
        <p14:creationId xmlns:p14="http://schemas.microsoft.com/office/powerpoint/2010/main" val="4237324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130629"/>
            <a:ext cx="10515600" cy="867747"/>
          </a:xfrm>
        </p:spPr>
        <p:txBody>
          <a:bodyPr/>
          <a:lstStyle/>
          <a:p>
            <a:r>
              <a:rPr lang="en-US"/>
              <a:t>Anatomy of Remediation Instructions</a:t>
            </a:r>
            <a:br>
              <a:rPr lang="en-US"/>
            </a:br>
            <a:r>
              <a:rPr lang="en-US" sz="2400" i="1"/>
              <a:t>Grouping Forms</a:t>
            </a:r>
            <a:endParaRPr lang="en-US" b="0" i="1"/>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a:xfrm>
            <a:off x="457200" y="1371600"/>
            <a:ext cx="9591869" cy="4937760"/>
          </a:xfrm>
        </p:spPr>
        <p:txBody>
          <a:bodyPr/>
          <a:lstStyle/>
          <a:p>
            <a:r>
              <a:rPr lang="en-US" sz="2400" dirty="0"/>
              <a:t>To associate “Billing Address” with its group of form elements...</a:t>
            </a:r>
          </a:p>
          <a:p>
            <a:r>
              <a:rPr lang="en-US" sz="2400" dirty="0"/>
              <a:t>Add</a:t>
            </a:r>
            <a:r>
              <a:rPr lang="en-US" sz="2200" dirty="0"/>
              <a:t>...</a:t>
            </a:r>
          </a:p>
          <a:p>
            <a:pPr lvl="1"/>
            <a:r>
              <a:rPr lang="en-US" sz="2200" dirty="0"/>
              <a:t>[role=“group”]; and</a:t>
            </a:r>
            <a:endParaRPr lang="en-US" dirty="0"/>
          </a:p>
          <a:p>
            <a:pPr lvl="1"/>
            <a:r>
              <a:rPr lang="en-US" sz="2200" dirty="0"/>
              <a:t>[aria-label=“Billing Address”]</a:t>
            </a:r>
          </a:p>
          <a:p>
            <a:pPr lvl="1"/>
            <a:r>
              <a:rPr lang="en-US" sz="2200" dirty="0"/>
              <a:t>...to the &lt;div&gt; that contains the form elements</a:t>
            </a:r>
          </a:p>
          <a:p>
            <a:endParaRPr lang="en-US" sz="2400" dirty="0"/>
          </a:p>
          <a:p>
            <a:endParaRPr lang="en-US" sz="2400" dirty="0"/>
          </a:p>
          <a:p>
            <a:pPr marL="858838" indent="0">
              <a:buNone/>
            </a:pPr>
            <a:r>
              <a:rPr lang="en-US" sz="2400" dirty="0"/>
              <a:t>To associate “Billing Address” with its group of form elements, add [role=“group”] and [aria-label=“Billing Address”] to the &lt;div&gt; that contains the form elements.</a:t>
            </a:r>
          </a:p>
          <a:p>
            <a:pPr lvl="1"/>
            <a:endParaRPr lang="en-US" sz="2200" dirty="0"/>
          </a:p>
          <a:p>
            <a:pPr lvl="1"/>
            <a:endParaRPr lang="en-US" sz="2200" dirty="0"/>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custDataLst>
      <p:tags r:id="rId1"/>
    </p:custDataLst>
    <p:extLst>
      <p:ext uri="{BB962C8B-B14F-4D97-AF65-F5344CB8AC3E}">
        <p14:creationId xmlns:p14="http://schemas.microsoft.com/office/powerpoint/2010/main" val="144126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Grouping Not Identified and With No Accessible Name</a:t>
            </a:r>
            <a:endParaRPr lang="en-US" b="0"/>
          </a:p>
        </p:txBody>
      </p:sp>
      <p:pic>
        <p:nvPicPr>
          <p:cNvPr id="8" name="Picture 7" descr="ANDI demonstration page displaying the Document Object Mode and how three text fields need a grouping with an accessible name of &quot;Billing Address&quot;.">
            <a:extLst>
              <a:ext uri="{FF2B5EF4-FFF2-40B4-BE49-F238E27FC236}">
                <a16:creationId xmlns:a16="http://schemas.microsoft.com/office/drawing/2014/main" id="{BD8B344D-F091-65E5-00C0-83F39D4AD9CF}"/>
              </a:ext>
            </a:extLst>
          </p:cNvPr>
          <p:cNvPicPr>
            <a:picLocks noChangeAspect="1"/>
          </p:cNvPicPr>
          <p:nvPr/>
        </p:nvPicPr>
        <p:blipFill>
          <a:blip r:embed="rId3"/>
          <a:stretch>
            <a:fillRect/>
          </a:stretch>
        </p:blipFill>
        <p:spPr>
          <a:xfrm>
            <a:off x="989049" y="1088208"/>
            <a:ext cx="9616003" cy="5290901"/>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Tree>
    <p:custDataLst>
      <p:tags r:id="rId1"/>
    </p:custDataLst>
    <p:extLst>
      <p:ext uri="{BB962C8B-B14F-4D97-AF65-F5344CB8AC3E}">
        <p14:creationId xmlns:p14="http://schemas.microsoft.com/office/powerpoint/2010/main" val="3689091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a:xfrm>
            <a:off x="457200" y="317405"/>
            <a:ext cx="10515600" cy="461645"/>
          </a:xfrm>
        </p:spPr>
        <p:txBody>
          <a:bodyPr/>
          <a:lstStyle/>
          <a:p>
            <a:r>
              <a:rPr lang="en-US"/>
              <a:t>Grouping Not Identified and With No Accessible Name</a:t>
            </a:r>
            <a:endParaRPr lang="en-US" b="0"/>
          </a:p>
        </p:txBody>
      </p:sp>
      <p:pic>
        <p:nvPicPr>
          <p:cNvPr id="3" name="Picture 2" descr="Test page in ANDI and displaying the Document Object Model for [role=&quot;group&quot;] and [aria label=&quot;Billing Address&quot;] in a screenshot callout box.">
            <a:extLst>
              <a:ext uri="{FF2B5EF4-FFF2-40B4-BE49-F238E27FC236}">
                <a16:creationId xmlns:a16="http://schemas.microsoft.com/office/drawing/2014/main" id="{598E95D0-4303-D668-C5F1-AEFF804A2334}"/>
              </a:ext>
            </a:extLst>
          </p:cNvPr>
          <p:cNvPicPr>
            <a:picLocks noChangeAspect="1"/>
          </p:cNvPicPr>
          <p:nvPr/>
        </p:nvPicPr>
        <p:blipFill>
          <a:blip r:embed="rId3"/>
          <a:stretch>
            <a:fillRect/>
          </a:stretch>
        </p:blipFill>
        <p:spPr>
          <a:xfrm>
            <a:off x="1035700" y="1059636"/>
            <a:ext cx="9693167" cy="5333357"/>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custDataLst>
      <p:tags r:id="rId1"/>
    </p:custDataLst>
    <p:extLst>
      <p:ext uri="{BB962C8B-B14F-4D97-AF65-F5344CB8AC3E}">
        <p14:creationId xmlns:p14="http://schemas.microsoft.com/office/powerpoint/2010/main" val="2287608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6A2E924-B241-924D-B8E5-04E61DC055C0}"/>
              </a:ext>
            </a:extLst>
          </p:cNvPr>
          <p:cNvSpPr>
            <a:spLocks noGrp="1"/>
          </p:cNvSpPr>
          <p:nvPr>
            <p:ph type="title"/>
          </p:nvPr>
        </p:nvSpPr>
        <p:spPr/>
        <p:txBody>
          <a:bodyPr/>
          <a:lstStyle/>
          <a:p>
            <a:r>
              <a:rPr lang="en-US"/>
              <a:t>Picking the Solution</a:t>
            </a:r>
          </a:p>
        </p:txBody>
      </p:sp>
      <p:sp>
        <p:nvSpPr>
          <p:cNvPr id="7" name="Text Placeholder 6">
            <a:extLst>
              <a:ext uri="{FF2B5EF4-FFF2-40B4-BE49-F238E27FC236}">
                <a16:creationId xmlns:a16="http://schemas.microsoft.com/office/drawing/2014/main" id="{07D62C63-3DB9-FB82-075C-8C0A235EBD78}"/>
              </a:ext>
            </a:extLst>
          </p:cNvPr>
          <p:cNvSpPr>
            <a:spLocks noGrp="1"/>
          </p:cNvSpPr>
          <p:nvPr>
            <p:ph type="body" idx="1"/>
          </p:nvPr>
        </p:nvSpPr>
        <p:spPr/>
        <p:txBody>
          <a:bodyPr/>
          <a:lstStyle/>
          <a:p>
            <a:r>
              <a:rPr lang="en-US" sz="2400" dirty="0"/>
              <a:t>If you’re not certain of the fix</a:t>
            </a:r>
          </a:p>
          <a:p>
            <a:pPr lvl="1"/>
            <a:r>
              <a:rPr lang="en-US" sz="2200" dirty="0"/>
              <a:t>Get more code, project, and platform context</a:t>
            </a:r>
          </a:p>
          <a:p>
            <a:pPr lvl="1"/>
            <a:r>
              <a:rPr lang="en-US" sz="2200" dirty="0"/>
              <a:t>Collaborate (bring in platform experts, vendors, other SMEs)</a:t>
            </a:r>
          </a:p>
          <a:p>
            <a:pPr lvl="1"/>
            <a:r>
              <a:rPr lang="en-US" sz="2200" dirty="0"/>
              <a:t>Once you commit yourself, it’s not hard</a:t>
            </a:r>
          </a:p>
          <a:p>
            <a:r>
              <a:rPr lang="en-US" sz="2400" dirty="0"/>
              <a:t>If you don’t pick the solution</a:t>
            </a:r>
          </a:p>
          <a:p>
            <a:pPr lvl="1"/>
            <a:r>
              <a:rPr lang="en-US" sz="2200" dirty="0"/>
              <a:t>Less valuable because fewer things get fixed</a:t>
            </a:r>
          </a:p>
          <a:p>
            <a:pPr lvl="1"/>
            <a:r>
              <a:rPr lang="en-US" sz="2200" dirty="0"/>
              <a:t>Doubt: “So, you don’t know which one I should use?”</a:t>
            </a:r>
          </a:p>
          <a:p>
            <a:pPr lvl="1"/>
            <a:r>
              <a:rPr lang="en-US" sz="2200" dirty="0"/>
              <a:t>They may pick the bad option</a:t>
            </a:r>
          </a:p>
        </p:txBody>
      </p:sp>
      <p:sp>
        <p:nvSpPr>
          <p:cNvPr id="5" name="Slide Number Placeholder 4">
            <a:extLst>
              <a:ext uri="{FF2B5EF4-FFF2-40B4-BE49-F238E27FC236}">
                <a16:creationId xmlns:a16="http://schemas.microsoft.com/office/drawing/2014/main" id="{B5D073BF-CDD9-0A68-7434-E85E835A89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Tree>
    <p:custDataLst>
      <p:tags r:id="rId1"/>
    </p:custDataLst>
    <p:extLst>
      <p:ext uri="{BB962C8B-B14F-4D97-AF65-F5344CB8AC3E}">
        <p14:creationId xmlns:p14="http://schemas.microsoft.com/office/powerpoint/2010/main" val="8986268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6A2E924-B241-924D-B8E5-04E61DC055C0}"/>
              </a:ext>
            </a:extLst>
          </p:cNvPr>
          <p:cNvSpPr>
            <a:spLocks noGrp="1"/>
          </p:cNvSpPr>
          <p:nvPr>
            <p:ph type="title"/>
          </p:nvPr>
        </p:nvSpPr>
        <p:spPr/>
        <p:txBody>
          <a:bodyPr/>
          <a:lstStyle/>
          <a:p>
            <a:r>
              <a:rPr lang="en-US"/>
              <a:t>How to Hook A Developer</a:t>
            </a:r>
          </a:p>
        </p:txBody>
      </p:sp>
      <p:sp>
        <p:nvSpPr>
          <p:cNvPr id="7" name="Text Placeholder 6">
            <a:extLst>
              <a:ext uri="{FF2B5EF4-FFF2-40B4-BE49-F238E27FC236}">
                <a16:creationId xmlns:a16="http://schemas.microsoft.com/office/drawing/2014/main" id="{07D62C63-3DB9-FB82-075C-8C0A235EBD78}"/>
              </a:ext>
            </a:extLst>
          </p:cNvPr>
          <p:cNvSpPr>
            <a:spLocks noGrp="1"/>
          </p:cNvSpPr>
          <p:nvPr>
            <p:ph type="body" idx="1"/>
          </p:nvPr>
        </p:nvSpPr>
        <p:spPr/>
        <p:txBody>
          <a:bodyPr/>
          <a:lstStyle/>
          <a:p>
            <a:r>
              <a:rPr lang="en-US" dirty="0"/>
              <a:t>The fix works in their code</a:t>
            </a:r>
          </a:p>
          <a:p>
            <a:r>
              <a:rPr lang="en-US" dirty="0"/>
              <a:t>Nothing but simple instructions to read </a:t>
            </a:r>
          </a:p>
          <a:p>
            <a:pPr lvl="1"/>
            <a:r>
              <a:rPr lang="en-US" dirty="0"/>
              <a:t>No teaching, no preaching, just fixing</a:t>
            </a:r>
          </a:p>
          <a:p>
            <a:pPr lvl="1"/>
            <a:r>
              <a:rPr lang="en-US" dirty="0"/>
              <a:t>Do not impede their curiosity</a:t>
            </a:r>
          </a:p>
          <a:p>
            <a:r>
              <a:rPr lang="en-US" dirty="0"/>
              <a:t>“So, I wonder...”</a:t>
            </a:r>
          </a:p>
          <a:p>
            <a:pPr lvl="1"/>
            <a:r>
              <a:rPr lang="en-US" dirty="0"/>
              <a:t>How does this fix work?</a:t>
            </a:r>
          </a:p>
          <a:p>
            <a:pPr lvl="1"/>
            <a:r>
              <a:rPr lang="en-US" dirty="0"/>
              <a:t>How’d they know the fix would work?</a:t>
            </a:r>
          </a:p>
          <a:p>
            <a:pPr lvl="1"/>
            <a:r>
              <a:rPr lang="en-US" dirty="0"/>
              <a:t>Can I use this fix in similar places?</a:t>
            </a:r>
          </a:p>
        </p:txBody>
      </p:sp>
      <p:sp>
        <p:nvSpPr>
          <p:cNvPr id="5" name="Slide Number Placeholder 4">
            <a:extLst>
              <a:ext uri="{FF2B5EF4-FFF2-40B4-BE49-F238E27FC236}">
                <a16:creationId xmlns:a16="http://schemas.microsoft.com/office/drawing/2014/main" id="{B5D073BF-CDD9-0A68-7434-E85E835A89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Tree>
    <p:custDataLst>
      <p:tags r:id="rId1"/>
    </p:custDataLst>
    <p:extLst>
      <p:ext uri="{BB962C8B-B14F-4D97-AF65-F5344CB8AC3E}">
        <p14:creationId xmlns:p14="http://schemas.microsoft.com/office/powerpoint/2010/main" val="2806984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 Scripting Is Different</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t>Scripting instructions are described</a:t>
            </a:r>
          </a:p>
          <a:p>
            <a:pPr lvl="1"/>
            <a:r>
              <a:rPr lang="en-US" dirty="0"/>
              <a:t>Too risky, too technical, too difficult</a:t>
            </a:r>
          </a:p>
          <a:p>
            <a:r>
              <a:rPr lang="en-US" dirty="0">
                <a:sym typeface="Wingdings" panose="05000000000000000000" pitchFamily="2" charset="2"/>
              </a:rPr>
              <a:t>Use the Best Practices model</a:t>
            </a:r>
          </a:p>
          <a:p>
            <a:pPr lvl="1"/>
            <a:r>
              <a:rPr lang="en-US" dirty="0">
                <a:sym typeface="Wingdings" panose="05000000000000000000" pitchFamily="2" charset="2"/>
              </a:rPr>
              <a:t>Reputable sources</a:t>
            </a:r>
          </a:p>
          <a:p>
            <a:pPr lvl="2"/>
            <a:r>
              <a:rPr lang="en-US" dirty="0">
                <a:sym typeface="Wingdings" panose="05000000000000000000" pitchFamily="2" charset="2"/>
              </a:rPr>
              <a:t>Start local and work your way outward</a:t>
            </a:r>
          </a:p>
          <a:p>
            <a:pPr lvl="2"/>
            <a:r>
              <a:rPr lang="en-US" dirty="0">
                <a:sym typeface="Wingdings" panose="05000000000000000000" pitchFamily="2" charset="2"/>
              </a:rPr>
              <a:t>ARIA Practices Guide (</a:t>
            </a:r>
            <a:r>
              <a:rPr lang="en-US" dirty="0">
                <a:sym typeface="Wingdings" panose="05000000000000000000" pitchFamily="2" charset="2"/>
                <a:hlinkClick r:id="rId3"/>
              </a:rPr>
              <a:t>APG</a:t>
            </a:r>
            <a:r>
              <a:rPr lang="en-US" dirty="0">
                <a:sym typeface="Wingdings" panose="05000000000000000000" pitchFamily="2" charset="2"/>
              </a:rPr>
              <a:t>)</a:t>
            </a:r>
          </a:p>
          <a:p>
            <a:pPr lvl="1"/>
            <a:r>
              <a:rPr lang="en-US" dirty="0">
                <a:sym typeface="Wingdings" panose="05000000000000000000" pitchFamily="2" charset="2"/>
              </a:rPr>
              <a:t>Know your details about the examples (variables, behaviors, etc.)</a:t>
            </a:r>
          </a:p>
          <a:p>
            <a:r>
              <a:rPr lang="en-US" dirty="0">
                <a:sym typeface="Wingdings" panose="05000000000000000000" pitchFamily="2" charset="2"/>
              </a:rPr>
              <a:t>Briefly describe the functions/behavior</a:t>
            </a:r>
          </a:p>
          <a:p>
            <a:r>
              <a:rPr lang="en-US" dirty="0">
                <a:sym typeface="Wingdings" panose="05000000000000000000" pitchFamily="2" charset="2"/>
              </a:rPr>
              <a:t>Cite the specific example</a:t>
            </a:r>
          </a:p>
          <a:p>
            <a:pPr lvl="1"/>
            <a:r>
              <a:rPr lang="en-US" dirty="0">
                <a:sym typeface="Wingdings" panose="05000000000000000000" pitchFamily="2" charset="2"/>
              </a:rPr>
              <a:t>Select the correct options/variations</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Tree>
    <p:custDataLst>
      <p:tags r:id="rId1"/>
    </p:custDataLst>
    <p:extLst>
      <p:ext uri="{BB962C8B-B14F-4D97-AF65-F5344CB8AC3E}">
        <p14:creationId xmlns:p14="http://schemas.microsoft.com/office/powerpoint/2010/main" val="1881046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What You Can Expect from Remediation Success</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sym typeface="Wingdings" panose="05000000000000000000" pitchFamily="2" charset="2"/>
              </a:rPr>
              <a:t>More things getting fixed</a:t>
            </a:r>
          </a:p>
          <a:p>
            <a:r>
              <a:rPr lang="en-US" dirty="0">
                <a:sym typeface="Wingdings" panose="05000000000000000000" pitchFamily="2" charset="2"/>
              </a:rPr>
              <a:t>Eliminate legal arguments by up to 99%</a:t>
            </a:r>
          </a:p>
          <a:p>
            <a:r>
              <a:rPr lang="en-US" dirty="0">
                <a:sym typeface="Wingdings" panose="05000000000000000000" pitchFamily="2" charset="2"/>
              </a:rPr>
              <a:t>Teams willing/able to make last minute fixes</a:t>
            </a:r>
          </a:p>
          <a:p>
            <a:r>
              <a:rPr lang="en-US" dirty="0">
                <a:sym typeface="Wingdings" panose="05000000000000000000" pitchFamily="2" charset="2"/>
              </a:rPr>
              <a:t>Aligning with developers so they commit</a:t>
            </a:r>
          </a:p>
          <a:p>
            <a:pPr lvl="1"/>
            <a:r>
              <a:rPr lang="en-US" dirty="0">
                <a:sym typeface="Wingdings" panose="05000000000000000000" pitchFamily="2" charset="2"/>
              </a:rPr>
              <a:t>Building development/testing skills </a:t>
            </a:r>
          </a:p>
          <a:p>
            <a:pPr lvl="1"/>
            <a:r>
              <a:rPr lang="en-US" dirty="0">
                <a:sym typeface="Wingdings" panose="05000000000000000000" pitchFamily="2" charset="2"/>
              </a:rPr>
              <a:t>Learning about accessibility and helping their peers</a:t>
            </a:r>
          </a:p>
          <a:p>
            <a:pPr lvl="1"/>
            <a:r>
              <a:rPr lang="en-US" dirty="0">
                <a:sym typeface="Wingdings" panose="05000000000000000000" pitchFamily="2" charset="2"/>
              </a:rPr>
              <a:t>Implied trust</a:t>
            </a:r>
          </a:p>
          <a:p>
            <a:r>
              <a:rPr lang="en-US" dirty="0">
                <a:sym typeface="Wingdings" panose="05000000000000000000" pitchFamily="2" charset="2"/>
              </a:rPr>
              <a:t>Fewer initial defects...!</a:t>
            </a:r>
          </a:p>
          <a:p>
            <a:pPr lvl="1"/>
            <a:r>
              <a:rPr lang="en-US" dirty="0">
                <a:sym typeface="Wingdings" panose="05000000000000000000" pitchFamily="2" charset="2"/>
              </a:rPr>
              <a:t>Queue the squiggly lines...</a:t>
            </a:r>
          </a:p>
          <a:p>
            <a:pPr lvl="1"/>
            <a:endParaRPr lang="en-US" dirty="0">
              <a:sym typeface="Wingdings" panose="05000000000000000000" pitchFamily="2" charset="2"/>
            </a:endParaRPr>
          </a:p>
          <a:p>
            <a:pPr lvl="1"/>
            <a:endParaRPr lang="en-US" dirty="0">
              <a:sym typeface="Wingdings" panose="05000000000000000000" pitchFamily="2" charset="2"/>
            </a:endParaRP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Tree>
    <p:custDataLst>
      <p:tags r:id="rId1"/>
    </p:custDataLst>
    <p:extLst>
      <p:ext uri="{BB962C8B-B14F-4D97-AF65-F5344CB8AC3E}">
        <p14:creationId xmlns:p14="http://schemas.microsoft.com/office/powerpoint/2010/main" val="11128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Fewer Defects Recorded</a:t>
            </a:r>
          </a:p>
        </p:txBody>
      </p:sp>
      <p:pic>
        <p:nvPicPr>
          <p:cNvPr id="14" name="Picture 13" descr="Line chart showing fewer total defects in 2023 than in 2022.  The chart does not show any values.">
            <a:extLst>
              <a:ext uri="{FF2B5EF4-FFF2-40B4-BE49-F238E27FC236}">
                <a16:creationId xmlns:a16="http://schemas.microsoft.com/office/drawing/2014/main" id="{0833D12A-2A18-D7A7-DB68-39BA35472EF9}"/>
              </a:ext>
            </a:extLst>
          </p:cNvPr>
          <p:cNvPicPr>
            <a:picLocks noChangeAspect="1"/>
          </p:cNvPicPr>
          <p:nvPr/>
        </p:nvPicPr>
        <p:blipFill rotWithShape="1">
          <a:blip r:embed="rId3"/>
          <a:srcRect l="8629" t="2130" r="9113"/>
          <a:stretch/>
        </p:blipFill>
        <p:spPr>
          <a:xfrm>
            <a:off x="1052053" y="1189703"/>
            <a:ext cx="9989574" cy="5202658"/>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Tree>
    <p:custDataLst>
      <p:tags r:id="rId1"/>
    </p:custDataLst>
    <p:extLst>
      <p:ext uri="{BB962C8B-B14F-4D97-AF65-F5344CB8AC3E}">
        <p14:creationId xmlns:p14="http://schemas.microsoft.com/office/powerpoint/2010/main" val="3122555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Emphasis on the “Fixing Side” of Our Program</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sym typeface="Wingdings" panose="05000000000000000000" pitchFamily="2" charset="2"/>
              </a:rPr>
              <a:t>Long legacy of seeking solutions</a:t>
            </a:r>
          </a:p>
          <a:p>
            <a:pPr lvl="1"/>
            <a:r>
              <a:rPr lang="en-US" dirty="0">
                <a:sym typeface="Wingdings" panose="05000000000000000000" pitchFamily="2" charset="2"/>
              </a:rPr>
              <a:t>ASB = Accessible </a:t>
            </a:r>
            <a:r>
              <a:rPr lang="en-US" u="sng" dirty="0">
                <a:sym typeface="Wingdings" panose="05000000000000000000" pitchFamily="2" charset="2"/>
              </a:rPr>
              <a:t>Solutions</a:t>
            </a:r>
            <a:r>
              <a:rPr lang="en-US" dirty="0">
                <a:sym typeface="Wingdings" panose="05000000000000000000" pitchFamily="2" charset="2"/>
              </a:rPr>
              <a:t> Branch</a:t>
            </a:r>
          </a:p>
          <a:p>
            <a:r>
              <a:rPr lang="en-US" dirty="0">
                <a:sym typeface="Wingdings" panose="05000000000000000000" pitchFamily="2" charset="2"/>
              </a:rPr>
              <a:t>How to eat an elephant</a:t>
            </a:r>
          </a:p>
          <a:p>
            <a:pPr lvl="1"/>
            <a:r>
              <a:rPr lang="en-US" dirty="0">
                <a:sym typeface="Wingdings" panose="05000000000000000000" pitchFamily="2" charset="2"/>
              </a:rPr>
              <a:t>One fix at a time</a:t>
            </a:r>
          </a:p>
          <a:p>
            <a:r>
              <a:rPr lang="en-US" dirty="0">
                <a:sym typeface="Wingdings" panose="05000000000000000000" pitchFamily="2" charset="2"/>
              </a:rPr>
              <a:t>Increasing our technical capabilities</a:t>
            </a:r>
          </a:p>
          <a:p>
            <a:pPr lvl="1"/>
            <a:r>
              <a:rPr lang="en-US" dirty="0">
                <a:sym typeface="Wingdings" panose="05000000000000000000" pitchFamily="2" charset="2"/>
              </a:rPr>
              <a:t>Code inspection since 2014</a:t>
            </a:r>
          </a:p>
          <a:p>
            <a:pPr lvl="1"/>
            <a:r>
              <a:rPr lang="en-US" dirty="0">
                <a:sym typeface="Wingdings" panose="05000000000000000000" pitchFamily="2" charset="2"/>
              </a:rPr>
              <a:t>Remediation competency since 2017</a:t>
            </a:r>
          </a:p>
          <a:p>
            <a:pPr lvl="1"/>
            <a:r>
              <a:rPr lang="en-US" dirty="0">
                <a:sym typeface="Wingdings" panose="05000000000000000000" pitchFamily="2" charset="2"/>
              </a:rPr>
              <a:t>Two years of recorded data</a:t>
            </a:r>
          </a:p>
          <a:p>
            <a:pPr lvl="1"/>
            <a:endParaRPr lang="en-US" dirty="0">
              <a:sym typeface="Wingdings" panose="05000000000000000000" pitchFamily="2" charset="2"/>
            </a:endParaRP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custDataLst>
      <p:tags r:id="rId1"/>
    </p:custDataLst>
    <p:extLst>
      <p:ext uri="{BB962C8B-B14F-4D97-AF65-F5344CB8AC3E}">
        <p14:creationId xmlns:p14="http://schemas.microsoft.com/office/powerpoint/2010/main" val="2247147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Fewer Defects Per Test Report</a:t>
            </a:r>
          </a:p>
        </p:txBody>
      </p:sp>
      <p:pic>
        <p:nvPicPr>
          <p:cNvPr id="9" name="Picture 8" descr="Line chart showing fewer defects per report in 2023 than in 2022.  The chart does not show any values.">
            <a:extLst>
              <a:ext uri="{FF2B5EF4-FFF2-40B4-BE49-F238E27FC236}">
                <a16:creationId xmlns:a16="http://schemas.microsoft.com/office/drawing/2014/main" id="{F11776A6-6CF6-3B80-2112-6D7251CB5646}"/>
              </a:ext>
            </a:extLst>
          </p:cNvPr>
          <p:cNvPicPr>
            <a:picLocks noChangeAspect="1"/>
          </p:cNvPicPr>
          <p:nvPr/>
        </p:nvPicPr>
        <p:blipFill rotWithShape="1">
          <a:blip r:embed="rId3"/>
          <a:srcRect l="5323" t="6099" r="7580"/>
          <a:stretch/>
        </p:blipFill>
        <p:spPr>
          <a:xfrm>
            <a:off x="648929" y="1356854"/>
            <a:ext cx="10618840" cy="5021024"/>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spTree>
    <p:custDataLst>
      <p:tags r:id="rId1"/>
    </p:custDataLst>
    <p:extLst>
      <p:ext uri="{BB962C8B-B14F-4D97-AF65-F5344CB8AC3E}">
        <p14:creationId xmlns:p14="http://schemas.microsoft.com/office/powerpoint/2010/main" val="642603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dirty="0"/>
              <a:t>More Test Requests...!</a:t>
            </a:r>
          </a:p>
        </p:txBody>
      </p:sp>
      <p:pic>
        <p:nvPicPr>
          <p:cNvPr id="4" name="Picture 3" descr="Line chart showing many more 508 test requests in 2023 than in 2022.  The chart does not show any values.">
            <a:extLst>
              <a:ext uri="{FF2B5EF4-FFF2-40B4-BE49-F238E27FC236}">
                <a16:creationId xmlns:a16="http://schemas.microsoft.com/office/drawing/2014/main" id="{4A597092-2448-775E-FDC2-75812DCE23B8}"/>
              </a:ext>
            </a:extLst>
          </p:cNvPr>
          <p:cNvPicPr>
            <a:picLocks noChangeAspect="1"/>
          </p:cNvPicPr>
          <p:nvPr/>
        </p:nvPicPr>
        <p:blipFill rotWithShape="1">
          <a:blip r:embed="rId3"/>
          <a:srcRect l="6848" t="1980" r="5955"/>
          <a:stretch/>
        </p:blipFill>
        <p:spPr>
          <a:xfrm>
            <a:off x="834887" y="1182756"/>
            <a:ext cx="10631096" cy="5193747"/>
          </a:xfrm>
          <a:prstGeom prst="rect">
            <a:avLst/>
          </a:prstGeom>
        </p:spPr>
      </p:pic>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spTree>
    <p:custDataLst>
      <p:tags r:id="rId1"/>
    </p:custDataLst>
    <p:extLst>
      <p:ext uri="{BB962C8B-B14F-4D97-AF65-F5344CB8AC3E}">
        <p14:creationId xmlns:p14="http://schemas.microsoft.com/office/powerpoint/2010/main" val="3693804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dirty="0"/>
              <a:t>What Are Remediation Instructions</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sym typeface="Wingdings" panose="05000000000000000000" pitchFamily="2" charset="2"/>
              </a:rPr>
              <a:t>Simple ‘how to’ instructions</a:t>
            </a:r>
          </a:p>
          <a:p>
            <a:pPr lvl="1"/>
            <a:endParaRPr lang="en-US" dirty="0">
              <a:sym typeface="Wingdings" panose="05000000000000000000" pitchFamily="2" charset="2"/>
            </a:endParaRPr>
          </a:p>
          <a:p>
            <a:r>
              <a:rPr lang="en-US" dirty="0">
                <a:sym typeface="Wingdings" panose="05000000000000000000" pitchFamily="2" charset="2"/>
              </a:rPr>
              <a:t>Plain language</a:t>
            </a:r>
          </a:p>
          <a:p>
            <a:pPr lvl="1"/>
            <a:endParaRPr lang="en-US" dirty="0">
              <a:sym typeface="Wingdings" panose="05000000000000000000" pitchFamily="2" charset="2"/>
            </a:endParaRPr>
          </a:p>
          <a:p>
            <a:r>
              <a:rPr lang="en-US" dirty="0">
                <a:sym typeface="Wingdings" panose="05000000000000000000" pitchFamily="2" charset="2"/>
              </a:rPr>
              <a:t>Tangentially instructive</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custDataLst>
      <p:tags r:id="rId1"/>
    </p:custDataLst>
    <p:extLst>
      <p:ext uri="{BB962C8B-B14F-4D97-AF65-F5344CB8AC3E}">
        <p14:creationId xmlns:p14="http://schemas.microsoft.com/office/powerpoint/2010/main" val="1316306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Hypothesis: Remediation Instructions Are More Potent </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sym typeface="Wingdings" panose="05000000000000000000" pitchFamily="2" charset="2"/>
              </a:rPr>
              <a:t>Decision to accept new work is complex</a:t>
            </a:r>
          </a:p>
          <a:p>
            <a:pPr lvl="1"/>
            <a:r>
              <a:rPr lang="en-US" dirty="0">
                <a:sym typeface="Wingdings" panose="05000000000000000000" pitchFamily="2" charset="2"/>
              </a:rPr>
              <a:t>Humans rely on feeling more than rationale when making decisions</a:t>
            </a:r>
          </a:p>
          <a:p>
            <a:pPr>
              <a:spcBef>
                <a:spcPts val="1800"/>
              </a:spcBef>
            </a:pPr>
            <a:r>
              <a:rPr lang="en-US" dirty="0">
                <a:sym typeface="Wingdings" panose="05000000000000000000" pitchFamily="2" charset="2"/>
              </a:rPr>
              <a:t>What rewards are your Fixers getting...?</a:t>
            </a:r>
          </a:p>
          <a:p>
            <a:pPr lvl="1">
              <a:spcBef>
                <a:spcPts val="0"/>
              </a:spcBef>
            </a:pPr>
            <a:r>
              <a:rPr lang="en-US" dirty="0">
                <a:sym typeface="Wingdings" panose="05000000000000000000" pitchFamily="2" charset="2"/>
              </a:rPr>
              <a:t>Self-rewards </a:t>
            </a:r>
          </a:p>
          <a:p>
            <a:pPr lvl="2"/>
            <a:r>
              <a:rPr lang="en-US" dirty="0">
                <a:sym typeface="Wingdings" panose="05000000000000000000" pitchFamily="2" charset="2"/>
              </a:rPr>
              <a:t>Desire to repeat good experiences / avoid bad experiences</a:t>
            </a:r>
          </a:p>
          <a:p>
            <a:pPr lvl="2"/>
            <a:r>
              <a:rPr lang="en-US" dirty="0">
                <a:sym typeface="Wingdings" panose="05000000000000000000" pitchFamily="2" charset="2"/>
              </a:rPr>
              <a:t>Changes perspective</a:t>
            </a:r>
          </a:p>
          <a:p>
            <a:pPr>
              <a:spcBef>
                <a:spcPts val="1800"/>
              </a:spcBef>
            </a:pPr>
            <a:r>
              <a:rPr lang="en-US" dirty="0">
                <a:sym typeface="Wingdings" panose="05000000000000000000" pitchFamily="2" charset="2"/>
              </a:rPr>
              <a:t>Fixing defects is quantifiably measurable</a:t>
            </a:r>
          </a:p>
          <a:p>
            <a:pPr lvl="1">
              <a:spcBef>
                <a:spcPts val="0"/>
              </a:spcBef>
            </a:pPr>
            <a:r>
              <a:rPr lang="en-US" dirty="0">
                <a:sym typeface="Wingdings" panose="05000000000000000000" pitchFamily="2" charset="2"/>
              </a:rPr>
              <a:t>Accept the challenge, collect metrics, and decide for yourself</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custDataLst>
      <p:tags r:id="rId1"/>
    </p:custDataLst>
    <p:extLst>
      <p:ext uri="{BB962C8B-B14F-4D97-AF65-F5344CB8AC3E}">
        <p14:creationId xmlns:p14="http://schemas.microsoft.com/office/powerpoint/2010/main" val="3965035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dirty="0"/>
              <a:t>Read the Room</a:t>
            </a:r>
            <a:endParaRPr lang="en-US" i="1" dirty="0"/>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sz="2400" dirty="0">
                <a:sym typeface="Wingdings" panose="05000000000000000000" pitchFamily="2" charset="2"/>
              </a:rPr>
              <a:t>You’re the one who wants something</a:t>
            </a:r>
          </a:p>
          <a:p>
            <a:r>
              <a:rPr lang="en-US" sz="2400" dirty="0">
                <a:sym typeface="Wingdings" panose="05000000000000000000" pitchFamily="2" charset="2"/>
              </a:rPr>
              <a:t>Decision making is complex and brittle</a:t>
            </a:r>
          </a:p>
          <a:p>
            <a:r>
              <a:rPr lang="en-US" sz="2400" dirty="0">
                <a:sym typeface="Wingdings" panose="05000000000000000000" pitchFamily="2" charset="2"/>
              </a:rPr>
              <a:t>Likely only days left before “go live”</a:t>
            </a:r>
          </a:p>
          <a:p>
            <a:pPr lvl="1"/>
            <a:r>
              <a:rPr lang="en-US" sz="2400" dirty="0">
                <a:sym typeface="Wingdings" panose="05000000000000000000" pitchFamily="2" charset="2"/>
              </a:rPr>
              <a:t>Project team is in “gonzo” mode </a:t>
            </a:r>
          </a:p>
          <a:p>
            <a:pPr lvl="1"/>
            <a:r>
              <a:rPr lang="en-US" sz="2400" dirty="0">
                <a:sym typeface="Wingdings" panose="05000000000000000000" pitchFamily="2" charset="2"/>
              </a:rPr>
              <a:t>The default answer is “No new work this release”</a:t>
            </a:r>
          </a:p>
        </p:txBody>
      </p:sp>
      <p:sp>
        <p:nvSpPr>
          <p:cNvPr id="2" name="Text Placeholder 1">
            <a:extLst>
              <a:ext uri="{FF2B5EF4-FFF2-40B4-BE49-F238E27FC236}">
                <a16:creationId xmlns:a16="http://schemas.microsoft.com/office/drawing/2014/main" id="{76D47757-9860-2DF1-0666-51E50267BE8B}"/>
              </a:ext>
            </a:extLst>
          </p:cNvPr>
          <p:cNvSpPr>
            <a:spLocks noGrp="1"/>
          </p:cNvSpPr>
          <p:nvPr>
            <p:ph type="body" idx="2"/>
          </p:nvPr>
        </p:nvSpPr>
        <p:spPr/>
        <p:txBody>
          <a:bodyPr/>
          <a:lstStyle/>
          <a:p>
            <a:r>
              <a:rPr lang="en-US" sz="2400" dirty="0">
                <a:sym typeface="Wingdings" panose="05000000000000000000" pitchFamily="2" charset="2"/>
              </a:rPr>
              <a:t>Accessibility experts most qualified</a:t>
            </a:r>
          </a:p>
          <a:p>
            <a:r>
              <a:rPr lang="en-US" sz="2400" dirty="0">
                <a:sym typeface="Wingdings" panose="05000000000000000000" pitchFamily="2" charset="2"/>
              </a:rPr>
              <a:t>What makes us think teams want to</a:t>
            </a:r>
          </a:p>
          <a:p>
            <a:pPr lvl="1"/>
            <a:r>
              <a:rPr lang="en-US" sz="2400" dirty="0">
                <a:sym typeface="Wingdings" panose="05000000000000000000" pitchFamily="2" charset="2"/>
              </a:rPr>
              <a:t>Research, experiment, unit test, and repeat until it’s fixed</a:t>
            </a:r>
          </a:p>
          <a:p>
            <a:pPr lvl="1"/>
            <a:r>
              <a:rPr lang="en-US" sz="2400" dirty="0">
                <a:sym typeface="Wingdings" panose="05000000000000000000" pitchFamily="2" charset="2"/>
              </a:rPr>
              <a:t>Take on the risk of changing code (with nothing to consider)</a:t>
            </a:r>
          </a:p>
          <a:p>
            <a:pPr lvl="1"/>
            <a:r>
              <a:rPr lang="en-US" sz="2400" dirty="0">
                <a:sym typeface="Wingdings" panose="05000000000000000000" pitchFamily="2" charset="2"/>
              </a:rPr>
              <a:t>Trust people who don’t know the context and can’t write instructions</a:t>
            </a:r>
            <a:endParaRPr lang="en-US" dirty="0">
              <a:sym typeface="Wingdings" panose="05000000000000000000" pitchFamily="2" charset="2"/>
            </a:endParaRPr>
          </a:p>
          <a:p>
            <a:endParaRPr lang="en-US" dirty="0"/>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custDataLst>
      <p:tags r:id="rId1"/>
    </p:custDataLst>
    <p:extLst>
      <p:ext uri="{BB962C8B-B14F-4D97-AF65-F5344CB8AC3E}">
        <p14:creationId xmlns:p14="http://schemas.microsoft.com/office/powerpoint/2010/main" val="2942685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The Remediation Promise</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a:xfrm>
            <a:off x="457200" y="2046514"/>
            <a:ext cx="11277600" cy="4262846"/>
          </a:xfrm>
        </p:spPr>
        <p:txBody>
          <a:bodyPr/>
          <a:lstStyle/>
          <a:p>
            <a:pPr marL="50800" indent="0" algn="ctr">
              <a:buNone/>
            </a:pPr>
            <a:endParaRPr lang="en-US" sz="1100" dirty="0">
              <a:sym typeface="Wingdings" panose="05000000000000000000" pitchFamily="2" charset="2"/>
            </a:endParaRPr>
          </a:p>
          <a:p>
            <a:pPr marL="50800" indent="0" algn="ctr">
              <a:buNone/>
            </a:pPr>
            <a:r>
              <a:rPr lang="en-US" sz="5400" dirty="0">
                <a:sym typeface="Wingdings" panose="05000000000000000000" pitchFamily="2" charset="2"/>
              </a:rPr>
              <a:t>No Fix...?</a:t>
            </a:r>
          </a:p>
          <a:p>
            <a:pPr marL="50800" indent="0" algn="ctr">
              <a:buNone/>
            </a:pPr>
            <a:endParaRPr lang="en-US" sz="5400" dirty="0">
              <a:sym typeface="Wingdings" panose="05000000000000000000" pitchFamily="2" charset="2"/>
            </a:endParaRPr>
          </a:p>
          <a:p>
            <a:pPr lvl="1" algn="ctr"/>
            <a:endParaRPr lang="en-US" sz="2000" dirty="0">
              <a:sym typeface="Wingdings" panose="05000000000000000000" pitchFamily="2" charset="2"/>
            </a:endParaRPr>
          </a:p>
        </p:txBody>
      </p:sp>
      <p:sp>
        <p:nvSpPr>
          <p:cNvPr id="2" name="Text Placeholder 6">
            <a:extLst>
              <a:ext uri="{FF2B5EF4-FFF2-40B4-BE49-F238E27FC236}">
                <a16:creationId xmlns:a16="http://schemas.microsoft.com/office/drawing/2014/main" id="{FE30B733-54BF-3D95-EC82-CCA5FE8B2CF2}"/>
              </a:ext>
            </a:extLst>
          </p:cNvPr>
          <p:cNvSpPr txBox="1">
            <a:spLocks/>
          </p:cNvSpPr>
          <p:nvPr/>
        </p:nvSpPr>
        <p:spPr>
          <a:xfrm>
            <a:off x="457200" y="3806890"/>
            <a:ext cx="11277600" cy="245270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pPr marL="50800" indent="0" algn="ctr">
              <a:buFont typeface="Noto Sans Symbols"/>
              <a:buNone/>
            </a:pPr>
            <a:r>
              <a:rPr lang="en-US" sz="5400">
                <a:sym typeface="Wingdings" panose="05000000000000000000" pitchFamily="2" charset="2"/>
              </a:rPr>
              <a:t>No Defect...!</a:t>
            </a: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custDataLst>
      <p:tags r:id="rId1"/>
    </p:custDataLst>
    <p:extLst>
      <p:ext uri="{BB962C8B-B14F-4D97-AF65-F5344CB8AC3E}">
        <p14:creationId xmlns:p14="http://schemas.microsoft.com/office/powerpoint/2010/main" val="702244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6A2E924-B241-924D-B8E5-04E61DC055C0}"/>
              </a:ext>
            </a:extLst>
          </p:cNvPr>
          <p:cNvSpPr>
            <a:spLocks noGrp="1"/>
          </p:cNvSpPr>
          <p:nvPr>
            <p:ph type="title"/>
          </p:nvPr>
        </p:nvSpPr>
        <p:spPr/>
        <p:txBody>
          <a:bodyPr/>
          <a:lstStyle/>
          <a:p>
            <a:r>
              <a:rPr lang="en-US"/>
              <a:t>Poor Instruction Categories</a:t>
            </a:r>
          </a:p>
        </p:txBody>
      </p:sp>
      <p:sp>
        <p:nvSpPr>
          <p:cNvPr id="7" name="Text Placeholder 6">
            <a:extLst>
              <a:ext uri="{FF2B5EF4-FFF2-40B4-BE49-F238E27FC236}">
                <a16:creationId xmlns:a16="http://schemas.microsoft.com/office/drawing/2014/main" id="{07D62C63-3DB9-FB82-075C-8C0A235EBD78}"/>
              </a:ext>
            </a:extLst>
          </p:cNvPr>
          <p:cNvSpPr>
            <a:spLocks noGrp="1"/>
          </p:cNvSpPr>
          <p:nvPr>
            <p:ph type="body" idx="1"/>
          </p:nvPr>
        </p:nvSpPr>
        <p:spPr/>
        <p:txBody>
          <a:bodyPr/>
          <a:lstStyle/>
          <a:p>
            <a:r>
              <a:rPr lang="en-US" sz="2400" dirty="0"/>
              <a:t>Echo Chamber</a:t>
            </a:r>
          </a:p>
          <a:p>
            <a:pPr lvl="1">
              <a:spcBef>
                <a:spcPts val="0"/>
              </a:spcBef>
            </a:pPr>
            <a:r>
              <a:rPr lang="en-US" sz="2400" dirty="0"/>
              <a:t>Associate the label with the text field</a:t>
            </a:r>
          </a:p>
          <a:p>
            <a:r>
              <a:rPr lang="en-US" sz="2400" dirty="0"/>
              <a:t>AT centric</a:t>
            </a:r>
          </a:p>
          <a:p>
            <a:pPr lvl="1">
              <a:spcBef>
                <a:spcPts val="0"/>
              </a:spcBef>
            </a:pPr>
            <a:r>
              <a:rPr lang="en-US" sz="2400" dirty="0"/>
              <a:t>Ensure a screen reader says “Street”</a:t>
            </a:r>
          </a:p>
          <a:p>
            <a:r>
              <a:rPr lang="en-US" sz="2400" dirty="0"/>
              <a:t>Vague/confusing</a:t>
            </a:r>
          </a:p>
          <a:p>
            <a:pPr lvl="1">
              <a:spcBef>
                <a:spcPts val="0"/>
              </a:spcBef>
            </a:pPr>
            <a:r>
              <a:rPr lang="en-US" sz="2400" dirty="0"/>
              <a:t>Add a matching for attribute</a:t>
            </a:r>
          </a:p>
          <a:p>
            <a:r>
              <a:rPr lang="en-US" sz="2400" dirty="0"/>
              <a:t>Off topic or Soap Box</a:t>
            </a:r>
          </a:p>
          <a:p>
            <a:pPr lvl="1">
              <a:spcBef>
                <a:spcPts val="0"/>
              </a:spcBef>
            </a:pPr>
            <a:r>
              <a:rPr lang="en-US" sz="2400" dirty="0"/>
              <a:t>Multiple issues in one defect</a:t>
            </a:r>
          </a:p>
          <a:p>
            <a:pPr lvl="1">
              <a:spcBef>
                <a:spcPts val="0"/>
              </a:spcBef>
            </a:pPr>
            <a:r>
              <a:rPr lang="en-US" sz="2400" dirty="0"/>
              <a:t>Use HTML semantics over aria...</a:t>
            </a:r>
          </a:p>
        </p:txBody>
      </p:sp>
      <p:sp>
        <p:nvSpPr>
          <p:cNvPr id="2" name="Text Placeholder 1">
            <a:extLst>
              <a:ext uri="{FF2B5EF4-FFF2-40B4-BE49-F238E27FC236}">
                <a16:creationId xmlns:a16="http://schemas.microsoft.com/office/drawing/2014/main" id="{0EDF6A71-BDC5-031E-F9DC-5BCD40EC4AA8}"/>
              </a:ext>
            </a:extLst>
          </p:cNvPr>
          <p:cNvSpPr>
            <a:spLocks noGrp="1"/>
          </p:cNvSpPr>
          <p:nvPr>
            <p:ph type="body" idx="2"/>
          </p:nvPr>
        </p:nvSpPr>
        <p:spPr/>
        <p:txBody>
          <a:bodyPr/>
          <a:lstStyle/>
          <a:p>
            <a:pPr>
              <a:spcBef>
                <a:spcPts val="0"/>
              </a:spcBef>
            </a:pPr>
            <a:r>
              <a:rPr lang="en-US" sz="2600" dirty="0"/>
              <a:t>Best Practices</a:t>
            </a:r>
          </a:p>
          <a:p>
            <a:pPr lvl="1">
              <a:spcBef>
                <a:spcPts val="0"/>
              </a:spcBef>
            </a:pPr>
            <a:r>
              <a:rPr lang="en-US" sz="2400" dirty="0"/>
              <a:t>See XYZ for instructions on how to fix this type of defect </a:t>
            </a:r>
          </a:p>
          <a:p>
            <a:pPr>
              <a:spcBef>
                <a:spcPts val="0"/>
              </a:spcBef>
            </a:pPr>
            <a:r>
              <a:rPr lang="en-US" sz="2600" dirty="0"/>
              <a:t>Tutor</a:t>
            </a:r>
          </a:p>
          <a:p>
            <a:pPr lvl="1"/>
            <a:r>
              <a:rPr lang="en-US" sz="2200" dirty="0"/>
              <a:t>Always associate text fields with their respective input tag through a for/id match, unless the label text is not sufficient and in which case use an aria-label, aria-</a:t>
            </a:r>
            <a:r>
              <a:rPr lang="en-US" sz="2200" dirty="0" err="1"/>
              <a:t>labelledby</a:t>
            </a:r>
            <a:r>
              <a:rPr lang="en-US" sz="2200" dirty="0"/>
              <a:t>, title attribute, or other attributes that support a good user experience</a:t>
            </a:r>
          </a:p>
        </p:txBody>
      </p:sp>
      <p:sp>
        <p:nvSpPr>
          <p:cNvPr id="5" name="Slide Number Placeholder 4">
            <a:extLst>
              <a:ext uri="{FF2B5EF4-FFF2-40B4-BE49-F238E27FC236}">
                <a16:creationId xmlns:a16="http://schemas.microsoft.com/office/drawing/2014/main" id="{B5D073BF-CDD9-0A68-7434-E85E835A89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custDataLst>
      <p:tags r:id="rId1"/>
    </p:custDataLst>
    <p:extLst>
      <p:ext uri="{BB962C8B-B14F-4D97-AF65-F5344CB8AC3E}">
        <p14:creationId xmlns:p14="http://schemas.microsoft.com/office/powerpoint/2010/main" val="173541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xEl>
                                              <p:pRg st="0" end="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2" end="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E387E07-0554-3A8F-CE0E-51146808D199}"/>
              </a:ext>
            </a:extLst>
          </p:cNvPr>
          <p:cNvSpPr>
            <a:spLocks noGrp="1"/>
          </p:cNvSpPr>
          <p:nvPr>
            <p:ph type="title"/>
          </p:nvPr>
        </p:nvSpPr>
        <p:spPr/>
        <p:txBody>
          <a:bodyPr/>
          <a:lstStyle/>
          <a:p>
            <a:r>
              <a:rPr lang="en-US"/>
              <a:t>What Low/No Remediation Feels Like</a:t>
            </a:r>
          </a:p>
        </p:txBody>
      </p:sp>
      <p:sp>
        <p:nvSpPr>
          <p:cNvPr id="7" name="Text Placeholder 6">
            <a:extLst>
              <a:ext uri="{FF2B5EF4-FFF2-40B4-BE49-F238E27FC236}">
                <a16:creationId xmlns:a16="http://schemas.microsoft.com/office/drawing/2014/main" id="{5B7FA375-8886-1C27-D513-DDB6E284A538}"/>
              </a:ext>
            </a:extLst>
          </p:cNvPr>
          <p:cNvSpPr>
            <a:spLocks noGrp="1"/>
          </p:cNvSpPr>
          <p:nvPr>
            <p:ph type="body" idx="1"/>
          </p:nvPr>
        </p:nvSpPr>
        <p:spPr/>
        <p:txBody>
          <a:bodyPr/>
          <a:lstStyle/>
          <a:p>
            <a:r>
              <a:rPr lang="en-US" dirty="0">
                <a:sym typeface="Wingdings" panose="05000000000000000000" pitchFamily="2" charset="2"/>
              </a:rPr>
              <a:t>I need to understand what I’m agreeing to...</a:t>
            </a:r>
          </a:p>
          <a:p>
            <a:pPr lvl="1"/>
            <a:r>
              <a:rPr lang="en-US" dirty="0">
                <a:sym typeface="Wingdings" panose="05000000000000000000" pitchFamily="2" charset="2"/>
              </a:rPr>
              <a:t>Will it break other things</a:t>
            </a:r>
          </a:p>
          <a:p>
            <a:pPr lvl="1"/>
            <a:r>
              <a:rPr lang="en-US" dirty="0">
                <a:sym typeface="Wingdings" panose="05000000000000000000" pitchFamily="2" charset="2"/>
              </a:rPr>
              <a:t>How long will troubleshooting go on</a:t>
            </a:r>
          </a:p>
          <a:p>
            <a:pPr lvl="1"/>
            <a:r>
              <a:rPr lang="en-US" dirty="0">
                <a:sym typeface="Wingdings" panose="05000000000000000000" pitchFamily="2" charset="2"/>
              </a:rPr>
              <a:t>Risks these changes can introduce</a:t>
            </a:r>
          </a:p>
          <a:p>
            <a:r>
              <a:rPr lang="en-US" dirty="0">
                <a:sym typeface="Wingdings" panose="05000000000000000000" pitchFamily="2" charset="2"/>
              </a:rPr>
              <a:t>Can’t estimate the time if we don’t...</a:t>
            </a:r>
          </a:p>
          <a:p>
            <a:pPr lvl="1"/>
            <a:r>
              <a:rPr lang="en-US" dirty="0">
                <a:sym typeface="Wingdings" panose="05000000000000000000" pitchFamily="2" charset="2"/>
              </a:rPr>
              <a:t>Know the difficulty</a:t>
            </a:r>
          </a:p>
          <a:p>
            <a:pPr lvl="1"/>
            <a:r>
              <a:rPr lang="en-US" dirty="0">
                <a:sym typeface="Wingdings" panose="05000000000000000000" pitchFamily="2" charset="2"/>
              </a:rPr>
              <a:t>Skill level needed to fix</a:t>
            </a:r>
          </a:p>
          <a:p>
            <a:r>
              <a:rPr lang="en-US" dirty="0">
                <a:sym typeface="Wingdings" panose="05000000000000000000" pitchFamily="2" charset="2"/>
              </a:rPr>
              <a:t>I’m not confident...</a:t>
            </a:r>
          </a:p>
          <a:p>
            <a:pPr lvl="1"/>
            <a:r>
              <a:rPr lang="en-US" dirty="0">
                <a:sym typeface="Wingdings" panose="05000000000000000000" pitchFamily="2" charset="2"/>
              </a:rPr>
              <a:t>In you, my platform, 508 people, my team’s skills, etc.</a:t>
            </a:r>
          </a:p>
          <a:p>
            <a:endParaRPr lang="en-US" dirty="0">
              <a:sym typeface="Wingdings" panose="05000000000000000000" pitchFamily="2" charset="2"/>
            </a:endParaRPr>
          </a:p>
        </p:txBody>
      </p:sp>
      <p:sp>
        <p:nvSpPr>
          <p:cNvPr id="5" name="Slide Number Placeholder 4">
            <a:extLst>
              <a:ext uri="{FF2B5EF4-FFF2-40B4-BE49-F238E27FC236}">
                <a16:creationId xmlns:a16="http://schemas.microsoft.com/office/drawing/2014/main" id="{B852CE7A-BF16-DD14-E54B-370FE9C87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custDataLst>
      <p:tags r:id="rId1"/>
    </p:custDataLst>
    <p:extLst>
      <p:ext uri="{BB962C8B-B14F-4D97-AF65-F5344CB8AC3E}">
        <p14:creationId xmlns:p14="http://schemas.microsoft.com/office/powerpoint/2010/main" val="420304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3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8|59.5|27.5"/>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12.7"/>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39.7"/>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3.5"/>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5.1|15"/>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4.2|3.1|15.2|4.4|3.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3.3|1|0.2"/>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9.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1.6"/>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5.6|1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5.3|5.3|3.5|2.8|4.3"/>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0.1|23.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0.9|8.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6.8|9.8|9.4|18.6|1.6|12.7|3.1|7.3"/>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51.7|5.1|15.1|21.6|2.8|18.9|41.5"/>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9.2|2.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17.1|27.5|17.6|29.6|32.9|16.9"/>
</p:tagLst>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D8EF9E1E-396C-804D-AF33-947A141BB963}"/>
    </a:ext>
  </a:ext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2 Presentation Template" id="{C8AFD6A6-9496-1F43-AA29-213F0FB301D6}" vid="{73015A22-F818-EE49-AAE1-7674B948D8A0}"/>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563EC3E4EB04340AD3F7CC13447840E" ma:contentTypeVersion="10" ma:contentTypeDescription="Create a new document." ma:contentTypeScope="" ma:versionID="1eba7e34cf2e610f0bf8e6f0167fe198">
  <xsd:schema xmlns:xsd="http://www.w3.org/2001/XMLSchema" xmlns:xs="http://www.w3.org/2001/XMLSchema" xmlns:p="http://schemas.microsoft.com/office/2006/metadata/properties" xmlns:ns2="a9eada0d-40b6-4869-b3d8-30bf2258cc48" xmlns:ns3="d940ab62-9576-419c-9055-04ca6fdd8090" targetNamespace="http://schemas.microsoft.com/office/2006/metadata/properties" ma:root="true" ma:fieldsID="85aab56991212559708bd5c5f03ee945" ns2:_="" ns3:_="">
    <xsd:import namespace="a9eada0d-40b6-4869-b3d8-30bf2258cc48"/>
    <xsd:import namespace="d940ab62-9576-419c-9055-04ca6fdd809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9eada0d-40b6-4869-b3d8-30bf2258cc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0fb2e37a-31f1-4c44-9971-9f95b922df6b"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40ab62-9576-419c-9055-04ca6fdd8090"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9eada0d-40b6-4869-b3d8-30bf2258cc48">
      <Terms xmlns="http://schemas.microsoft.com/office/infopath/2007/PartnerControls"/>
    </lcf76f155ced4ddcb4097134ff3c332f>
    <SharedWithUsers xmlns="d940ab62-9576-419c-9055-04ca6fdd8090">
      <UserInfo>
        <DisplayName>Cullinane, Jennifer</DisplayName>
        <AccountId>11</AccountId>
        <AccountType/>
      </UserInfo>
    </SharedWithUsers>
  </documentManagement>
</p:properties>
</file>

<file path=customXml/itemProps1.xml><?xml version="1.0" encoding="utf-8"?>
<ds:datastoreItem xmlns:ds="http://schemas.openxmlformats.org/officeDocument/2006/customXml" ds:itemID="{6A3D0057-1ABC-4837-9078-2644E23F8FA1}">
  <ds:schemaRefs>
    <ds:schemaRef ds:uri="a9eada0d-40b6-4869-b3d8-30bf2258cc48"/>
    <ds:schemaRef ds:uri="d940ab62-9576-419c-9055-04ca6fdd809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4E4D52F-D1F3-4128-BD9D-5A18B0EBA0F0}">
  <ds:schemaRefs>
    <ds:schemaRef ds:uri="http://schemas.microsoft.com/sharepoint/v3/contenttype/forms"/>
  </ds:schemaRefs>
</ds:datastoreItem>
</file>

<file path=customXml/itemProps3.xml><?xml version="1.0" encoding="utf-8"?>
<ds:datastoreItem xmlns:ds="http://schemas.openxmlformats.org/officeDocument/2006/customXml" ds:itemID="{D6A23CB1-E60C-4AE0-AC80-5645D38ADA78}">
  <ds:schemaRefs>
    <ds:schemaRef ds:uri="http://purl.org/dc/dcmitype/"/>
    <ds:schemaRef ds:uri="http://purl.org/dc/elements/1.1/"/>
    <ds:schemaRef ds:uri="http://schemas.microsoft.com/office/2006/documentManagement/types"/>
    <ds:schemaRef ds:uri="a9eada0d-40b6-4869-b3d8-30bf2258cc48"/>
    <ds:schemaRef ds:uri="http://schemas.microsoft.com/office/infopath/2007/PartnerControls"/>
    <ds:schemaRef ds:uri="http://purl.org/dc/terms/"/>
    <ds:schemaRef ds:uri="http://schemas.openxmlformats.org/package/2006/metadata/core-properties"/>
    <ds:schemaRef ds:uri="d940ab62-9576-419c-9055-04ca6fdd8090"/>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Master Cover Slide</Template>
  <TotalTime>4852</TotalTime>
  <Words>1255</Words>
  <Application>Microsoft Office PowerPoint</Application>
  <PresentationFormat>Widescreen</PresentationFormat>
  <Paragraphs>214</Paragraphs>
  <Slides>31</Slides>
  <Notes>4</Notes>
  <HiddenSlides>0</HiddenSlides>
  <MMClips>4</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31</vt:i4>
      </vt:variant>
    </vt:vector>
  </HeadingPairs>
  <TitlesOfParts>
    <vt:vector size="36" baseType="lpstr">
      <vt:lpstr>Arial</vt:lpstr>
      <vt:lpstr>Helvetica Neue</vt:lpstr>
      <vt:lpstr>Noto Sans Symbols</vt:lpstr>
      <vt:lpstr>Master Cover Slide</vt:lpstr>
      <vt:lpstr>Content Layout</vt:lpstr>
      <vt:lpstr>Remediation</vt:lpstr>
      <vt:lpstr>SSA Section 508 Program Inclusive culture Executive sponsorship  Lifecycle processes require testing Embed 508 SMEs in high priority projects Teams regularly seek design, development, and policy advice Everything is tracked and we can see trends in our metrics</vt:lpstr>
      <vt:lpstr>Emphasis on the “Fixing Side” of Our Program</vt:lpstr>
      <vt:lpstr>What Are Remediation Instructions</vt:lpstr>
      <vt:lpstr>Hypothesis: Remediation Instructions Are More Potent </vt:lpstr>
      <vt:lpstr>Read the Room</vt:lpstr>
      <vt:lpstr>The Remediation Promise</vt:lpstr>
      <vt:lpstr>Poor Instruction Categories</vt:lpstr>
      <vt:lpstr>What Low/No Remediation Feels Like</vt:lpstr>
      <vt:lpstr>The Formula: Remediation Instructions</vt:lpstr>
      <vt:lpstr>The Formula: Remediation Instructions</vt:lpstr>
      <vt:lpstr>ANDI Demo Page Video</vt:lpstr>
      <vt:lpstr>Street Address Fix Video One</vt:lpstr>
      <vt:lpstr>Text Element with No Accessible Name</vt:lpstr>
      <vt:lpstr>Anatomy of Remediation Instructions</vt:lpstr>
      <vt:lpstr>Text Element with No Accessible Name</vt:lpstr>
      <vt:lpstr>Text Element with No Accessible Name</vt:lpstr>
      <vt:lpstr>Text Element with No Accessible Name</vt:lpstr>
      <vt:lpstr>Billing Address Fix Video One</vt:lpstr>
      <vt:lpstr>Billing Address Fix Video Two</vt:lpstr>
      <vt:lpstr>Grouping Not Identified and With No Accessible Name</vt:lpstr>
      <vt:lpstr>Anatomy of Remediation Instructions Grouping Forms</vt:lpstr>
      <vt:lpstr>Grouping Not Identified and With No Accessible Name</vt:lpstr>
      <vt:lpstr>Grouping Not Identified and With No Accessible Name</vt:lpstr>
      <vt:lpstr>Picking the Solution</vt:lpstr>
      <vt:lpstr>How to Hook A Developer</vt:lpstr>
      <vt:lpstr>* Scripting Is Different</vt:lpstr>
      <vt:lpstr>What You Can Expect from Remediation Success</vt:lpstr>
      <vt:lpstr>Fewer Defects Recorded</vt:lpstr>
      <vt:lpstr>Fewer Defects Per Test Report</vt:lpstr>
      <vt:lpstr>More Test Requests...!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2023 Annual Interagency Accessibility Forum</dc:title>
  <dc:subject/>
  <dc:creator>BriannaTCanty</dc:creator>
  <cp:keywords/>
  <dc:description/>
  <cp:lastModifiedBy>MichaelDHorton</cp:lastModifiedBy>
  <cp:revision>8</cp:revision>
  <dcterms:created xsi:type="dcterms:W3CDTF">2022-08-30T12:32:18Z</dcterms:created>
  <dcterms:modified xsi:type="dcterms:W3CDTF">2023-11-06T19:37:24Z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y fmtid="{D5CDD505-2E9C-101B-9397-08002B2CF9AE}" pid="3" name="ContentTypeId">
    <vt:lpwstr>0x0101006563EC3E4EB04340AD3F7CC13447840E</vt:lpwstr>
  </property>
  <property fmtid="{D5CDD505-2E9C-101B-9397-08002B2CF9AE}" pid="4" name="MediaServiceImageTags">
    <vt:lpwstr/>
  </property>
  <property fmtid="{D5CDD505-2E9C-101B-9397-08002B2CF9AE}" pid="5" name="ArticulateGUID">
    <vt:lpwstr>B0B35008-DD43-41BC-B87C-63F0FA566481</vt:lpwstr>
  </property>
  <property fmtid="{D5CDD505-2E9C-101B-9397-08002B2CF9AE}" pid="6" name="ArticulatePath">
    <vt:lpwstr>IAAF 2023 Presentation Template</vt:lpwstr>
  </property>
  <property fmtid="{D5CDD505-2E9C-101B-9397-08002B2CF9AE}" pid="7" name="_AdHocReviewCycleID">
    <vt:i4>-630244728</vt:i4>
  </property>
  <property fmtid="{D5CDD505-2E9C-101B-9397-08002B2CF9AE}" pid="8" name="_NewReviewCycle">
    <vt:lpwstr/>
  </property>
  <property fmtid="{D5CDD505-2E9C-101B-9397-08002B2CF9AE}" pid="9" name="_EmailSubject">
    <vt:lpwstr>IAAF 0</vt:lpwstr>
  </property>
  <property fmtid="{D5CDD505-2E9C-101B-9397-08002B2CF9AE}" pid="10" name="_AuthorEmail">
    <vt:lpwstr>Pierce.Crowell@ssa.gov</vt:lpwstr>
  </property>
  <property fmtid="{D5CDD505-2E9C-101B-9397-08002B2CF9AE}" pid="11" name="_AuthorEmailDisplayName">
    <vt:lpwstr>Crowell, Pierce</vt:lpwstr>
  </property>
  <property fmtid="{D5CDD505-2E9C-101B-9397-08002B2CF9AE}" pid="12" name="_PreviousAdHocReviewCycleID">
    <vt:i4>2124932863</vt:i4>
  </property>
</Properties>
</file>

<file path=docProps/thumbnail.jpeg>
</file>